
<file path=[Content_Types].xml><?xml version="1.0" encoding="utf-8"?>
<Types xmlns="http://schemas.openxmlformats.org/package/2006/content-types">
  <Default Extension="png" ContentType="image/png"/>
  <Default Extension="vsd" ContentType="application/vnd.visio"/>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20"/>
  </p:notesMasterIdLst>
  <p:handoutMasterIdLst>
    <p:handoutMasterId r:id="rId21"/>
  </p:handoutMasterIdLst>
  <p:sldIdLst>
    <p:sldId id="262" r:id="rId2"/>
    <p:sldId id="297" r:id="rId3"/>
    <p:sldId id="266" r:id="rId4"/>
    <p:sldId id="284" r:id="rId5"/>
    <p:sldId id="290" r:id="rId6"/>
    <p:sldId id="298" r:id="rId7"/>
    <p:sldId id="299" r:id="rId8"/>
    <p:sldId id="301" r:id="rId9"/>
    <p:sldId id="300" r:id="rId10"/>
    <p:sldId id="303" r:id="rId11"/>
    <p:sldId id="304" r:id="rId12"/>
    <p:sldId id="305" r:id="rId13"/>
    <p:sldId id="306" r:id="rId14"/>
    <p:sldId id="307" r:id="rId15"/>
    <p:sldId id="308" r:id="rId16"/>
    <p:sldId id="309" r:id="rId17"/>
    <p:sldId id="302" r:id="rId18"/>
    <p:sldId id="291" r:id="rId19"/>
  </p:sldIdLst>
  <p:sldSz cx="9144000" cy="6858000" type="screen4x3"/>
  <p:notesSz cx="6858000" cy="9144000"/>
  <p:defaultTextStyle>
    <a:defPPr>
      <a:defRPr lang="en-US"/>
    </a:defPPr>
    <a:lvl1pPr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1pPr>
    <a:lvl2pPr marL="457200"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2pPr>
    <a:lvl3pPr marL="914400"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3pPr>
    <a:lvl4pPr marL="1371600"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4pPr>
    <a:lvl5pPr marL="1828800"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5pPr>
    <a:lvl6pPr marL="2286000" algn="l" defTabSz="914400" rtl="0" eaLnBrk="1" latinLnBrk="0" hangingPunct="1">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6pPr>
    <a:lvl7pPr marL="2743200" algn="l" defTabSz="914400" rtl="0" eaLnBrk="1" latinLnBrk="0" hangingPunct="1">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7pPr>
    <a:lvl8pPr marL="3200400" algn="l" defTabSz="914400" rtl="0" eaLnBrk="1" latinLnBrk="0" hangingPunct="1">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8pPr>
    <a:lvl9pPr marL="3657600" algn="l" defTabSz="914400" rtl="0" eaLnBrk="1" latinLnBrk="0" hangingPunct="1">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11111"/>
    <a:srgbClr val="D0D505"/>
    <a:srgbClr val="2B7C02"/>
    <a:srgbClr val="328F03"/>
    <a:srgbClr val="4D4D4D"/>
    <a:srgbClr val="002164"/>
    <a:srgbClr val="005817"/>
    <a:srgbClr val="013B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82" autoAdjust="0"/>
    <p:restoredTop sz="84198" autoAdjust="0"/>
  </p:normalViewPr>
  <p:slideViewPr>
    <p:cSldViewPr snapToGrid="0">
      <p:cViewPr varScale="1">
        <p:scale>
          <a:sx n="98" d="100"/>
          <a:sy n="98" d="100"/>
        </p:scale>
        <p:origin x="236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8" d="100"/>
          <a:sy n="88" d="100"/>
        </p:scale>
        <p:origin x="3822"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32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solidFill>
                  <a:schemeClr val="tx1"/>
                </a:solidFill>
                <a:effectLst/>
                <a:latin typeface="Arial" charset="0"/>
                <a:ea typeface="宋体" pitchFamily="2" charset="-122"/>
              </a:defRPr>
            </a:lvl1pPr>
          </a:lstStyle>
          <a:p>
            <a:pPr>
              <a:defRPr/>
            </a:pPr>
            <a:endParaRPr lang="zh-CN" altLang="en-US"/>
          </a:p>
        </p:txBody>
      </p:sp>
      <p:sp>
        <p:nvSpPr>
          <p:cNvPr id="56323"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solidFill>
                  <a:schemeClr val="tx1"/>
                </a:solidFill>
                <a:effectLst/>
                <a:latin typeface="Arial" charset="0"/>
                <a:ea typeface="宋体" pitchFamily="2" charset="-122"/>
              </a:defRPr>
            </a:lvl1pPr>
          </a:lstStyle>
          <a:p>
            <a:pPr>
              <a:defRPr/>
            </a:pPr>
            <a:endParaRPr lang="en-US" altLang="zh-CN"/>
          </a:p>
        </p:txBody>
      </p:sp>
      <p:sp>
        <p:nvSpPr>
          <p:cNvPr id="56324"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solidFill>
                  <a:schemeClr val="tx1"/>
                </a:solidFill>
                <a:effectLst/>
                <a:latin typeface="Arial" charset="0"/>
                <a:ea typeface="宋体" pitchFamily="2" charset="-122"/>
              </a:defRPr>
            </a:lvl1pPr>
          </a:lstStyle>
          <a:p>
            <a:pPr>
              <a:defRPr/>
            </a:pPr>
            <a:endParaRPr lang="en-US" altLang="zh-CN"/>
          </a:p>
        </p:txBody>
      </p:sp>
      <p:sp>
        <p:nvSpPr>
          <p:cNvPr id="56325"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solidFill>
                  <a:schemeClr val="tx1"/>
                </a:solidFill>
                <a:effectLst/>
                <a:latin typeface="Arial" panose="020B0604020202020204" pitchFamily="34" charset="0"/>
                <a:ea typeface="宋体" panose="02010600030101010101" pitchFamily="2" charset="-122"/>
              </a:defRPr>
            </a:lvl1pPr>
          </a:lstStyle>
          <a:p>
            <a:fld id="{BCAE836C-C17F-408E-9ED4-E8F9747EC706}" type="slidenum">
              <a:rPr lang="zh-CN" altLang="en-US"/>
              <a:pPr/>
              <a:t>‹#›</a:t>
            </a:fld>
            <a:endParaRPr lang="en-US" altLang="zh-CN"/>
          </a:p>
        </p:txBody>
      </p:sp>
    </p:spTree>
    <p:extLst>
      <p:ext uri="{BB962C8B-B14F-4D97-AF65-F5344CB8AC3E}">
        <p14:creationId xmlns:p14="http://schemas.microsoft.com/office/powerpoint/2010/main" val="3456096572"/>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2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solidFill>
                  <a:schemeClr val="tx1"/>
                </a:solidFill>
                <a:effectLst/>
                <a:latin typeface="Arial" charset="0"/>
                <a:ea typeface="宋体" pitchFamily="2" charset="-122"/>
              </a:defRPr>
            </a:lvl1pPr>
          </a:lstStyle>
          <a:p>
            <a:pPr>
              <a:defRPr/>
            </a:pPr>
            <a:endParaRPr lang="zh-CN" altLang="en-US"/>
          </a:p>
        </p:txBody>
      </p:sp>
      <p:sp>
        <p:nvSpPr>
          <p:cNvPr id="5529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solidFill>
                  <a:schemeClr val="tx1"/>
                </a:solidFill>
                <a:effectLst/>
                <a:latin typeface="Arial" charset="0"/>
                <a:ea typeface="宋体" pitchFamily="2" charset="-122"/>
              </a:defRPr>
            </a:lvl1pPr>
          </a:lstStyle>
          <a:p>
            <a:pPr>
              <a:defRPr/>
            </a:pPr>
            <a:endParaRPr lang="en-US" altLang="zh-CN"/>
          </a:p>
        </p:txBody>
      </p:sp>
      <p:sp>
        <p:nvSpPr>
          <p:cNvPr id="1843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30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5530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solidFill>
                  <a:schemeClr val="tx1"/>
                </a:solidFill>
                <a:effectLst/>
                <a:latin typeface="Arial" charset="0"/>
                <a:ea typeface="宋体" pitchFamily="2" charset="-122"/>
              </a:defRPr>
            </a:lvl1pPr>
          </a:lstStyle>
          <a:p>
            <a:pPr>
              <a:defRPr/>
            </a:pPr>
            <a:endParaRPr lang="en-US" altLang="zh-CN"/>
          </a:p>
        </p:txBody>
      </p:sp>
      <p:sp>
        <p:nvSpPr>
          <p:cNvPr id="5530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solidFill>
                  <a:schemeClr val="tx1"/>
                </a:solidFill>
                <a:effectLst/>
                <a:latin typeface="Arial" panose="020B0604020202020204" pitchFamily="34" charset="0"/>
                <a:ea typeface="宋体" panose="02010600030101010101" pitchFamily="2" charset="-122"/>
              </a:defRPr>
            </a:lvl1pPr>
          </a:lstStyle>
          <a:p>
            <a:fld id="{0927823A-2E3C-4006-8D49-B1CCD66F9113}" type="slidenum">
              <a:rPr lang="zh-CN" altLang="en-US"/>
              <a:pPr/>
              <a:t>‹#›</a:t>
            </a:fld>
            <a:endParaRPr lang="en-US" altLang="zh-CN"/>
          </a:p>
        </p:txBody>
      </p:sp>
    </p:spTree>
    <p:extLst>
      <p:ext uri="{BB962C8B-B14F-4D97-AF65-F5344CB8AC3E}">
        <p14:creationId xmlns:p14="http://schemas.microsoft.com/office/powerpoint/2010/main" val="4229477742"/>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a:ln/>
        </p:spPr>
      </p:sp>
      <p:sp>
        <p:nvSpPr>
          <p:cNvPr id="1945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各位老师好，我是通信工程</a:t>
            </a:r>
            <a:r>
              <a:rPr lang="en-US" altLang="zh-CN" dirty="0" smtClean="0">
                <a:latin typeface="Arial" panose="020B0604020202020204" pitchFamily="34" charset="0"/>
              </a:rPr>
              <a:t>4</a:t>
            </a:r>
            <a:r>
              <a:rPr lang="zh-CN" altLang="en-US" dirty="0" smtClean="0">
                <a:latin typeface="Arial" panose="020B0604020202020204" pitchFamily="34" charset="0"/>
              </a:rPr>
              <a:t>班学生李诗涛，我的论文题目是雷达模糊函数分析研究。</a:t>
            </a:r>
          </a:p>
        </p:txBody>
      </p:sp>
    </p:spTree>
    <p:extLst>
      <p:ext uri="{BB962C8B-B14F-4D97-AF65-F5344CB8AC3E}">
        <p14:creationId xmlns:p14="http://schemas.microsoft.com/office/powerpoint/2010/main" val="4220898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首先从时延方向上看，模糊体积分布较多，模糊函数下降较慢</a:t>
            </a:r>
            <a:endParaRPr lang="en-US" altLang="zh-CN" dirty="0" smtClean="0"/>
          </a:p>
          <a:p>
            <a:r>
              <a:rPr lang="en-US" altLang="zh-CN" baseline="0" dirty="0" smtClean="0"/>
              <a:t>       </a:t>
            </a:r>
            <a:r>
              <a:rPr lang="zh-CN" altLang="en-US" baseline="0" dirty="0" smtClean="0"/>
              <a:t>所以说此类信号在距离上是比较模糊的</a:t>
            </a:r>
            <a:endParaRPr lang="en-US" altLang="zh-CN" baseline="0" dirty="0" smtClean="0"/>
          </a:p>
          <a:p>
            <a:r>
              <a:rPr lang="zh-CN" altLang="en-US" baseline="0" dirty="0" smtClean="0"/>
              <a:t>其次从多普勒频移方向上看，有一个尖锐主峰和许多小突起，模糊函数下降很快</a:t>
            </a:r>
            <a:endParaRPr lang="en-US" altLang="zh-CN" baseline="0" dirty="0" smtClean="0"/>
          </a:p>
          <a:p>
            <a:r>
              <a:rPr lang="en-US" altLang="zh-CN" baseline="0" dirty="0" smtClean="0"/>
              <a:t>       </a:t>
            </a:r>
            <a:r>
              <a:rPr lang="zh-CN" altLang="en-US" baseline="0" dirty="0" smtClean="0"/>
              <a:t>所以此类信号在速度上有很好的分辨力</a:t>
            </a:r>
            <a:endParaRPr lang="zh-CN" altLang="en-US" dirty="0"/>
          </a:p>
        </p:txBody>
      </p:sp>
    </p:spTree>
    <p:extLst>
      <p:ext uri="{BB962C8B-B14F-4D97-AF65-F5344CB8AC3E}">
        <p14:creationId xmlns:p14="http://schemas.microsoft.com/office/powerpoint/2010/main" val="986525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均匀相干脉冲串信号可以看作是相隔一定时间连续发射的单载频矩形脉冲</a:t>
            </a:r>
            <a:endParaRPr lang="en-US" altLang="zh-CN" dirty="0" smtClean="0"/>
          </a:p>
          <a:p>
            <a:r>
              <a:rPr lang="zh-CN" altLang="en-US" dirty="0" smtClean="0"/>
              <a:t>它的波形参数容易控制，在雷达信号领域应用广泛</a:t>
            </a:r>
          </a:p>
        </p:txBody>
      </p:sp>
    </p:spTree>
    <p:extLst>
      <p:ext uri="{BB962C8B-B14F-4D97-AF65-F5344CB8AC3E}">
        <p14:creationId xmlns:p14="http://schemas.microsoft.com/office/powerpoint/2010/main" val="248729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这是</a:t>
            </a:r>
            <a:r>
              <a:rPr lang="en-US" altLang="zh-CN" dirty="0" smtClean="0"/>
              <a:t>N</a:t>
            </a:r>
            <a:r>
              <a:rPr lang="zh-CN" altLang="en-US" dirty="0" smtClean="0"/>
              <a:t>取</a:t>
            </a:r>
            <a:r>
              <a:rPr lang="en-US" altLang="zh-CN" dirty="0" smtClean="0"/>
              <a:t>4</a:t>
            </a:r>
            <a:r>
              <a:rPr lang="zh-CN" altLang="en-US" dirty="0" smtClean="0"/>
              <a:t>，占空比取</a:t>
            </a:r>
            <a:r>
              <a:rPr lang="en-US" altLang="zh-CN" dirty="0" smtClean="0"/>
              <a:t>0.3</a:t>
            </a:r>
            <a:r>
              <a:rPr lang="zh-CN" altLang="en-US" dirty="0" smtClean="0"/>
              <a:t>的均匀相干脉冲串信号模糊图和模糊度图</a:t>
            </a:r>
            <a:endParaRPr lang="zh-CN" altLang="en-US" dirty="0"/>
          </a:p>
        </p:txBody>
      </p:sp>
    </p:spTree>
    <p:extLst>
      <p:ext uri="{BB962C8B-B14F-4D97-AF65-F5344CB8AC3E}">
        <p14:creationId xmlns:p14="http://schemas.microsoft.com/office/powerpoint/2010/main" val="7813500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先不对其进行分析，我们改变参数，又做一组仿真</a:t>
            </a:r>
            <a:endParaRPr lang="zh-CN" altLang="en-US" dirty="0"/>
          </a:p>
        </p:txBody>
      </p:sp>
    </p:spTree>
    <p:extLst>
      <p:ext uri="{BB962C8B-B14F-4D97-AF65-F5344CB8AC3E}">
        <p14:creationId xmlns:p14="http://schemas.microsoft.com/office/powerpoint/2010/main" val="1676895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这是</a:t>
            </a:r>
            <a:r>
              <a:rPr lang="en-US" altLang="zh-CN" dirty="0" smtClean="0"/>
              <a:t>N</a:t>
            </a:r>
            <a:r>
              <a:rPr lang="zh-CN" altLang="en-US" dirty="0" smtClean="0"/>
              <a:t>取</a:t>
            </a:r>
            <a:r>
              <a:rPr lang="en-US" altLang="zh-CN" dirty="0" smtClean="0"/>
              <a:t>6</a:t>
            </a:r>
            <a:r>
              <a:rPr lang="zh-CN" altLang="en-US" dirty="0" smtClean="0"/>
              <a:t>，占空比取</a:t>
            </a:r>
            <a:r>
              <a:rPr lang="en-US" altLang="zh-CN" dirty="0" smtClean="0"/>
              <a:t>0.2</a:t>
            </a:r>
            <a:r>
              <a:rPr lang="zh-CN" altLang="en-US" dirty="0" smtClean="0"/>
              <a:t>的均匀相干脉冲串信号模糊图和模糊度图</a:t>
            </a:r>
            <a:endParaRPr lang="en-US" altLang="zh-CN" dirty="0" smtClean="0"/>
          </a:p>
          <a:p>
            <a:r>
              <a:rPr lang="zh-CN" altLang="en-US" dirty="0" smtClean="0"/>
              <a:t>结合之前一次的仿真图进行分析，此类信号的模糊图有一个主峰和许多尖峰</a:t>
            </a:r>
            <a:endParaRPr lang="en-US" altLang="zh-CN" dirty="0" smtClean="0"/>
          </a:p>
          <a:p>
            <a:r>
              <a:rPr lang="zh-CN" altLang="en-US" dirty="0" smtClean="0"/>
              <a:t>模糊体积大部分移到副峰内，所以主峰非常的尖利锋锐，</a:t>
            </a:r>
            <a:endParaRPr lang="en-US" altLang="zh-CN" dirty="0" smtClean="0"/>
          </a:p>
          <a:p>
            <a:r>
              <a:rPr lang="zh-CN" altLang="en-US" dirty="0" smtClean="0"/>
              <a:t>即使在主峰的附近，也有着较好的距离和速度分辨力</a:t>
            </a:r>
            <a:endParaRPr lang="zh-CN" altLang="en-US" dirty="0"/>
          </a:p>
        </p:txBody>
      </p:sp>
    </p:spTree>
    <p:extLst>
      <p:ext uri="{BB962C8B-B14F-4D97-AF65-F5344CB8AC3E}">
        <p14:creationId xmlns:p14="http://schemas.microsoft.com/office/powerpoint/2010/main" val="390151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离开主峰后，有规律的排列着一个个尖峰</a:t>
            </a:r>
            <a:endParaRPr lang="en-US" altLang="zh-CN" dirty="0" smtClean="0"/>
          </a:p>
          <a:p>
            <a:r>
              <a:rPr lang="zh-CN" altLang="en-US" dirty="0" smtClean="0"/>
              <a:t>也就是说，离开了主峰范围，会有周期性的距离和速度模糊</a:t>
            </a:r>
            <a:endParaRPr lang="zh-CN" altLang="en-US" dirty="0"/>
          </a:p>
        </p:txBody>
      </p:sp>
    </p:spTree>
    <p:extLst>
      <p:ext uri="{BB962C8B-B14F-4D97-AF65-F5344CB8AC3E}">
        <p14:creationId xmlns:p14="http://schemas.microsoft.com/office/powerpoint/2010/main" val="4288871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mtClean="0">
                <a:latin typeface="Arial" panose="020B0604020202020204" pitchFamily="34" charset="0"/>
              </a:rPr>
              <a:t>以上是我的论文内容，请各位老师批评指正。</a:t>
            </a:r>
          </a:p>
        </p:txBody>
      </p:sp>
    </p:spTree>
    <p:extLst>
      <p:ext uri="{BB962C8B-B14F-4D97-AF65-F5344CB8AC3E}">
        <p14:creationId xmlns:p14="http://schemas.microsoft.com/office/powerpoint/2010/main" val="1684332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a:ln/>
        </p:spPr>
      </p:sp>
      <p:sp>
        <p:nvSpPr>
          <p:cNvPr id="204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下面我将从</a:t>
            </a:r>
            <a:r>
              <a:rPr lang="zh-CN" altLang="en-US" dirty="0" smtClean="0">
                <a:latin typeface="Arial" panose="020B0604020202020204" pitchFamily="34" charset="0"/>
              </a:rPr>
              <a:t>这</a:t>
            </a:r>
            <a:r>
              <a:rPr lang="en-US" altLang="zh-CN" dirty="0" smtClean="0">
                <a:latin typeface="Arial" panose="020B0604020202020204" pitchFamily="34" charset="0"/>
              </a:rPr>
              <a:t>5</a:t>
            </a:r>
            <a:r>
              <a:rPr lang="zh-CN" altLang="en-US" dirty="0" smtClean="0">
                <a:latin typeface="Arial" panose="020B0604020202020204" pitchFamily="34" charset="0"/>
              </a:rPr>
              <a:t>个</a:t>
            </a:r>
            <a:r>
              <a:rPr lang="zh-CN" altLang="en-US" dirty="0" smtClean="0">
                <a:latin typeface="Arial" panose="020B0604020202020204" pitchFamily="34" charset="0"/>
              </a:rPr>
              <a:t>方面介绍我的论文。</a:t>
            </a:r>
          </a:p>
        </p:txBody>
      </p:sp>
    </p:spTree>
    <p:extLst>
      <p:ext uri="{BB962C8B-B14F-4D97-AF65-F5344CB8AC3E}">
        <p14:creationId xmlns:p14="http://schemas.microsoft.com/office/powerpoint/2010/main" val="126735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TextEdit="1"/>
          </p:cNvSpPr>
          <p:nvPr>
            <p:ph type="sldImg"/>
          </p:nvPr>
        </p:nvSpPr>
        <p:spPr>
          <a:ln/>
        </p:spPr>
      </p:sp>
      <p:sp>
        <p:nvSpPr>
          <p:cNvPr id="2150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雷达最初于二战期间发明。现在已经应用于各种领域，所以需要各种性能的雷达。利用模糊函数来分析雷达波形性质，改良雷达波型。最终达到提高雷达性能的目标。</a:t>
            </a:r>
          </a:p>
        </p:txBody>
      </p:sp>
    </p:spTree>
    <p:extLst>
      <p:ext uri="{BB962C8B-B14F-4D97-AF65-F5344CB8AC3E}">
        <p14:creationId xmlns:p14="http://schemas.microsoft.com/office/powerpoint/2010/main" val="194669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幻灯片图像占位符 1"/>
          <p:cNvSpPr>
            <a:spLocks noGrp="1" noRot="1" noChangeAspect="1" noTextEdit="1"/>
          </p:cNvSpPr>
          <p:nvPr>
            <p:ph type="sldImg"/>
          </p:nvPr>
        </p:nvSpPr>
        <p:spPr>
          <a:ln/>
        </p:spPr>
      </p:sp>
      <p:sp>
        <p:nvSpPr>
          <p:cNvPr id="225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下面我来为大家介绍一下模糊函数，首先</a:t>
            </a:r>
            <a:r>
              <a:rPr lang="zh-CN" altLang="en-US" dirty="0" smtClean="0">
                <a:latin typeface="Arial" panose="020B0604020202020204" pitchFamily="34" charset="0"/>
              </a:rPr>
              <a:t>，雷达向目标发射信号（按鼠标），为</a:t>
            </a:r>
            <a:r>
              <a:rPr lang="en-US" altLang="zh-CN" dirty="0" smtClean="0">
                <a:latin typeface="Arial" panose="020B0604020202020204" pitchFamily="34" charset="0"/>
              </a:rPr>
              <a:t>u(t)</a:t>
            </a:r>
            <a:r>
              <a:rPr lang="zh-CN" altLang="en-US" dirty="0" smtClean="0">
                <a:latin typeface="Arial" panose="020B0604020202020204" pitchFamily="34" charset="0"/>
              </a:rPr>
              <a:t>，接收到的反射信号（按鼠标）为</a:t>
            </a:r>
            <a:r>
              <a:rPr lang="en-US" altLang="zh-CN" dirty="0" smtClean="0">
                <a:latin typeface="Arial" panose="020B0604020202020204" pitchFamily="34" charset="0"/>
              </a:rPr>
              <a:t>u1(t)</a:t>
            </a:r>
            <a:r>
              <a:rPr lang="zh-CN" altLang="en-US" dirty="0" smtClean="0">
                <a:latin typeface="Arial" panose="020B0604020202020204" pitchFamily="34" charset="0"/>
              </a:rPr>
              <a:t>。</a:t>
            </a:r>
            <a:r>
              <a:rPr lang="en-US" altLang="zh-CN" dirty="0" smtClean="0">
                <a:latin typeface="Arial" panose="020B0604020202020204" pitchFamily="34" charset="0"/>
              </a:rPr>
              <a:t>u1t</a:t>
            </a:r>
            <a:r>
              <a:rPr lang="zh-CN" altLang="en-US" dirty="0" smtClean="0">
                <a:latin typeface="Arial" panose="020B0604020202020204" pitchFamily="34" charset="0"/>
              </a:rPr>
              <a:t>的表达式如下。这里</a:t>
            </a:r>
            <a:r>
              <a:rPr lang="zh-CN" altLang="en-US" dirty="0" smtClean="0">
                <a:latin typeface="Arial" panose="020B0604020202020204" pitchFamily="34" charset="0"/>
              </a:rPr>
              <a:t>的</a:t>
            </a:r>
            <a:r>
              <a:rPr lang="en-US" altLang="zh-CN" dirty="0" smtClean="0">
                <a:latin typeface="Arial" panose="020B0604020202020204" pitchFamily="34" charset="0"/>
              </a:rPr>
              <a:t>td</a:t>
            </a:r>
            <a:r>
              <a:rPr lang="zh-CN" altLang="en-US" dirty="0" smtClean="0">
                <a:latin typeface="Arial" panose="020B0604020202020204" pitchFamily="34" charset="0"/>
              </a:rPr>
              <a:t>为相对于发射信号的接受的时延，</a:t>
            </a:r>
            <a:r>
              <a:rPr lang="en-US" altLang="zh-CN" dirty="0" err="1" smtClean="0">
                <a:latin typeface="Arial" panose="020B0604020202020204" pitchFamily="34" charset="0"/>
              </a:rPr>
              <a:t>fd</a:t>
            </a:r>
            <a:r>
              <a:rPr lang="zh-CN" altLang="en-US" dirty="0" smtClean="0">
                <a:latin typeface="Arial" panose="020B0604020202020204" pitchFamily="34" charset="0"/>
              </a:rPr>
              <a:t>为多普勒频移。</a:t>
            </a:r>
            <a:endParaRPr lang="en-US" altLang="zh-CN" dirty="0" smtClean="0">
              <a:latin typeface="Arial" panose="020B0604020202020204" pitchFamily="34" charset="0"/>
            </a:endParaRPr>
          </a:p>
          <a:p>
            <a:r>
              <a:rPr lang="zh-CN" altLang="en-US" dirty="0" smtClean="0">
                <a:latin typeface="Arial" panose="020B0604020202020204" pitchFamily="34" charset="0"/>
              </a:rPr>
              <a:t>假如有第二个目标（按鼠标），雷达向其发射信号（按鼠标），接收到的反射信号（按鼠标）为</a:t>
            </a:r>
            <a:r>
              <a:rPr lang="en-US" altLang="zh-CN" dirty="0" smtClean="0">
                <a:latin typeface="Arial" panose="020B0604020202020204" pitchFamily="34" charset="0"/>
              </a:rPr>
              <a:t>u2(t)</a:t>
            </a:r>
            <a:r>
              <a:rPr lang="zh-CN" altLang="en-US" dirty="0" smtClean="0">
                <a:latin typeface="Arial" panose="020B0604020202020204" pitchFamily="34" charset="0"/>
              </a:rPr>
              <a:t>，这里的</a:t>
            </a:r>
            <a:r>
              <a:rPr lang="en-US" altLang="zh-CN" dirty="0" smtClean="0">
                <a:latin typeface="Arial" panose="020B0604020202020204" pitchFamily="34" charset="0"/>
              </a:rPr>
              <a:t>Tao</a:t>
            </a:r>
            <a:r>
              <a:rPr lang="en-US" altLang="zh-CN" baseline="0" dirty="0" smtClean="0">
                <a:latin typeface="Arial" panose="020B0604020202020204" pitchFamily="34" charset="0"/>
              </a:rPr>
              <a:t> d</a:t>
            </a:r>
            <a:r>
              <a:rPr lang="zh-CN" altLang="en-US" baseline="0" dirty="0" smtClean="0">
                <a:latin typeface="Arial" panose="020B0604020202020204" pitchFamily="34" charset="0"/>
              </a:rPr>
              <a:t>为</a:t>
            </a:r>
            <a:r>
              <a:rPr lang="en-US" altLang="zh-CN" baseline="0" dirty="0" smtClean="0">
                <a:latin typeface="Arial" panose="020B0604020202020204" pitchFamily="34" charset="0"/>
              </a:rPr>
              <a:t>u2t</a:t>
            </a:r>
            <a:r>
              <a:rPr lang="zh-CN" altLang="en-US" baseline="0" dirty="0" smtClean="0">
                <a:latin typeface="Arial" panose="020B0604020202020204" pitchFamily="34" charset="0"/>
              </a:rPr>
              <a:t>相对于</a:t>
            </a:r>
            <a:r>
              <a:rPr lang="en-US" altLang="zh-CN" baseline="0" dirty="0" smtClean="0">
                <a:latin typeface="Arial" panose="020B0604020202020204" pitchFamily="34" charset="0"/>
              </a:rPr>
              <a:t>u1t</a:t>
            </a:r>
            <a:r>
              <a:rPr lang="zh-CN" altLang="en-US" baseline="0" dirty="0" smtClean="0">
                <a:latin typeface="Arial" panose="020B0604020202020204" pitchFamily="34" charset="0"/>
              </a:rPr>
              <a:t>的时延，</a:t>
            </a:r>
            <a:r>
              <a:rPr lang="en-US" altLang="zh-CN" baseline="0" dirty="0" err="1" smtClean="0">
                <a:latin typeface="Arial" panose="020B0604020202020204" pitchFamily="34" charset="0"/>
              </a:rPr>
              <a:t>kesi</a:t>
            </a:r>
            <a:r>
              <a:rPr lang="en-US" altLang="zh-CN" baseline="0" dirty="0" smtClean="0">
                <a:latin typeface="Arial" panose="020B0604020202020204" pitchFamily="34" charset="0"/>
              </a:rPr>
              <a:t> d</a:t>
            </a:r>
            <a:r>
              <a:rPr lang="zh-CN" altLang="en-US" baseline="0" dirty="0" smtClean="0">
                <a:latin typeface="Arial" panose="020B0604020202020204" pitchFamily="34" charset="0"/>
              </a:rPr>
              <a:t>是相对于</a:t>
            </a:r>
            <a:r>
              <a:rPr lang="en-US" altLang="zh-CN" baseline="0" dirty="0" smtClean="0">
                <a:latin typeface="Arial" panose="020B0604020202020204" pitchFamily="34" charset="0"/>
              </a:rPr>
              <a:t>u1t</a:t>
            </a:r>
            <a:r>
              <a:rPr lang="zh-CN" altLang="en-US" baseline="0" dirty="0" smtClean="0">
                <a:latin typeface="Arial" panose="020B0604020202020204" pitchFamily="34" charset="0"/>
              </a:rPr>
              <a:t>的多普勒频移。</a:t>
            </a: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380134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我们得到了发射信号</a:t>
            </a:r>
            <a:r>
              <a:rPr lang="en-US" altLang="zh-CN" dirty="0" err="1" smtClean="0"/>
              <a:t>ut</a:t>
            </a:r>
            <a:r>
              <a:rPr lang="en-US" altLang="zh-CN" dirty="0" smtClean="0"/>
              <a:t>,</a:t>
            </a:r>
            <a:r>
              <a:rPr lang="zh-CN" altLang="en-US" dirty="0" smtClean="0"/>
              <a:t>目标</a:t>
            </a:r>
            <a:r>
              <a:rPr lang="en-US" altLang="zh-CN" dirty="0" smtClean="0"/>
              <a:t>1</a:t>
            </a:r>
            <a:r>
              <a:rPr lang="zh-CN" altLang="en-US" dirty="0" smtClean="0"/>
              <a:t>回波</a:t>
            </a:r>
            <a:r>
              <a:rPr lang="en-US" altLang="zh-CN" dirty="0" smtClean="0"/>
              <a:t>u1t,</a:t>
            </a:r>
            <a:r>
              <a:rPr lang="zh-CN" altLang="en-US" dirty="0" smtClean="0"/>
              <a:t>目标</a:t>
            </a:r>
            <a:r>
              <a:rPr lang="en-US" altLang="zh-CN" dirty="0" smtClean="0"/>
              <a:t>2</a:t>
            </a:r>
            <a:r>
              <a:rPr lang="zh-CN" altLang="en-US" dirty="0" smtClean="0"/>
              <a:t>回波</a:t>
            </a:r>
            <a:r>
              <a:rPr lang="en-US" altLang="zh-CN" dirty="0" smtClean="0"/>
              <a:t>u2t</a:t>
            </a:r>
            <a:r>
              <a:rPr lang="zh-CN" altLang="en-US" dirty="0" smtClean="0"/>
              <a:t>。</a:t>
            </a:r>
            <a:endParaRPr lang="en-US" altLang="zh-CN" dirty="0" smtClean="0"/>
          </a:p>
          <a:p>
            <a:r>
              <a:rPr lang="zh-CN" altLang="en-US" dirty="0" smtClean="0"/>
              <a:t>利用均方差来表示目标区分程度，代入</a:t>
            </a:r>
            <a:r>
              <a:rPr lang="en-US" altLang="zh-CN" dirty="0" smtClean="0"/>
              <a:t>u1t,u2t</a:t>
            </a:r>
            <a:r>
              <a:rPr lang="zh-CN" altLang="en-US" dirty="0" smtClean="0"/>
              <a:t>进行化简。</a:t>
            </a:r>
            <a:endParaRPr lang="en-US" altLang="zh-CN" dirty="0" smtClean="0"/>
          </a:p>
          <a:p>
            <a:r>
              <a:rPr lang="zh-CN" altLang="en-US" dirty="0" smtClean="0"/>
              <a:t>提出有关</a:t>
            </a:r>
            <a:r>
              <a:rPr lang="en-US" altLang="zh-CN" dirty="0" err="1" smtClean="0"/>
              <a:t>Taod,Kesid</a:t>
            </a:r>
            <a:r>
              <a:rPr lang="zh-CN" altLang="en-US" dirty="0" smtClean="0"/>
              <a:t>的部分，就是模糊函数。</a:t>
            </a:r>
            <a:endParaRPr lang="zh-CN" altLang="en-US" dirty="0"/>
          </a:p>
        </p:txBody>
      </p:sp>
    </p:spTree>
    <p:extLst>
      <p:ext uri="{BB962C8B-B14F-4D97-AF65-F5344CB8AC3E}">
        <p14:creationId xmlns:p14="http://schemas.microsoft.com/office/powerpoint/2010/main" val="8425157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实际应用中，我们常使用模糊函数的模值</a:t>
            </a:r>
            <a:endParaRPr lang="en-US" altLang="zh-CN" dirty="0" smtClean="0"/>
          </a:p>
          <a:p>
            <a:r>
              <a:rPr lang="zh-CN" altLang="en-US" dirty="0" smtClean="0"/>
              <a:t>模值越大，均方差越小，雷达对于这两个目标的分辨率越差</a:t>
            </a:r>
            <a:endParaRPr lang="zh-CN" altLang="en-US" dirty="0"/>
          </a:p>
        </p:txBody>
      </p:sp>
    </p:spTree>
    <p:extLst>
      <p:ext uri="{BB962C8B-B14F-4D97-AF65-F5344CB8AC3E}">
        <p14:creationId xmlns:p14="http://schemas.microsoft.com/office/powerpoint/2010/main" val="26534021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单载频矩形脉冲信号是一种在雷达里非常常见的信号。</a:t>
            </a:r>
            <a:endParaRPr lang="en-US" altLang="zh-CN" dirty="0" smtClean="0"/>
          </a:p>
          <a:p>
            <a:r>
              <a:rPr lang="zh-CN" altLang="en-US" dirty="0" smtClean="0"/>
              <a:t>此类信号可以非常简单的产生和处理。</a:t>
            </a:r>
            <a:endParaRPr lang="en-US" altLang="zh-CN" dirty="0" smtClean="0"/>
          </a:p>
          <a:p>
            <a:r>
              <a:rPr lang="zh-CN" altLang="en-US" dirty="0" smtClean="0"/>
              <a:t>以下是他的表达式以及仿真图</a:t>
            </a:r>
            <a:endParaRPr lang="zh-CN" altLang="en-US" dirty="0"/>
          </a:p>
        </p:txBody>
      </p:sp>
    </p:spTree>
    <p:extLst>
      <p:ext uri="{BB962C8B-B14F-4D97-AF65-F5344CB8AC3E}">
        <p14:creationId xmlns:p14="http://schemas.microsoft.com/office/powerpoint/2010/main" val="5024421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根据之前的公式求出它的模糊函数以及模糊函数的模值</a:t>
            </a:r>
            <a:endParaRPr lang="zh-CN" altLang="en-US" dirty="0"/>
          </a:p>
        </p:txBody>
      </p:sp>
    </p:spTree>
    <p:extLst>
      <p:ext uri="{BB962C8B-B14F-4D97-AF65-F5344CB8AC3E}">
        <p14:creationId xmlns:p14="http://schemas.microsoft.com/office/powerpoint/2010/main" val="36365502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我们主要对于模糊函数的模值进行仿真</a:t>
            </a:r>
            <a:endParaRPr lang="en-US" altLang="zh-CN" dirty="0" smtClean="0"/>
          </a:p>
          <a:p>
            <a:r>
              <a:rPr lang="zh-CN" altLang="en-US" dirty="0" smtClean="0"/>
              <a:t>这是得出的模糊图以及模糊度图</a:t>
            </a:r>
            <a:endParaRPr lang="en-US" altLang="zh-CN" dirty="0" smtClean="0"/>
          </a:p>
          <a:p>
            <a:r>
              <a:rPr lang="zh-CN" altLang="en-US" dirty="0" smtClean="0"/>
              <a:t>模糊度图是模糊图最高点向下</a:t>
            </a:r>
            <a:r>
              <a:rPr lang="en-US" altLang="zh-CN" dirty="0" smtClean="0"/>
              <a:t>6db</a:t>
            </a:r>
            <a:r>
              <a:rPr lang="zh-CN" altLang="en-US" dirty="0" smtClean="0"/>
              <a:t>的截面</a:t>
            </a:r>
            <a:endParaRPr lang="en-US" altLang="zh-CN" dirty="0" smtClean="0"/>
          </a:p>
          <a:p>
            <a:r>
              <a:rPr lang="zh-CN" altLang="en-US" dirty="0" smtClean="0"/>
              <a:t>接下来从两个方向上对其进行分析</a:t>
            </a:r>
            <a:endParaRPr lang="zh-CN" altLang="en-US" dirty="0"/>
          </a:p>
        </p:txBody>
      </p:sp>
    </p:spTree>
    <p:extLst>
      <p:ext uri="{BB962C8B-B14F-4D97-AF65-F5344CB8AC3E}">
        <p14:creationId xmlns:p14="http://schemas.microsoft.com/office/powerpoint/2010/main" val="3158334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3" name="Text Box 29"/>
          <p:cNvSpPr txBox="1">
            <a:spLocks noChangeArrowheads="1"/>
          </p:cNvSpPr>
          <p:nvPr/>
        </p:nvSpPr>
        <p:spPr bwMode="black">
          <a:xfrm>
            <a:off x="7473950" y="6121400"/>
            <a:ext cx="1143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bg1"/>
                </a:solidFill>
                <a:latin typeface="Times New Roman" panose="02020603050405020304" pitchFamily="18" charset="0"/>
                <a:ea typeface="굴림" pitchFamily="34" charset="-127"/>
              </a:defRPr>
            </a:lvl1pPr>
            <a:lvl2pPr marL="742950" indent="-285750" eaLnBrk="0" hangingPunct="0">
              <a:defRPr sz="1400">
                <a:solidFill>
                  <a:schemeClr val="bg1"/>
                </a:solidFill>
                <a:latin typeface="Times New Roman" panose="02020603050405020304" pitchFamily="18" charset="0"/>
                <a:ea typeface="굴림" pitchFamily="34" charset="-127"/>
              </a:defRPr>
            </a:lvl2pPr>
            <a:lvl3pPr marL="1143000" indent="-228600" eaLnBrk="0" hangingPunct="0">
              <a:defRPr sz="1400">
                <a:solidFill>
                  <a:schemeClr val="bg1"/>
                </a:solidFill>
                <a:latin typeface="Times New Roman" panose="02020603050405020304" pitchFamily="18" charset="0"/>
                <a:ea typeface="굴림" pitchFamily="34" charset="-127"/>
              </a:defRPr>
            </a:lvl3pPr>
            <a:lvl4pPr marL="1600200" indent="-228600" eaLnBrk="0" hangingPunct="0">
              <a:defRPr sz="1400">
                <a:solidFill>
                  <a:schemeClr val="bg1"/>
                </a:solidFill>
                <a:latin typeface="Times New Roman" panose="02020603050405020304" pitchFamily="18" charset="0"/>
                <a:ea typeface="굴림" pitchFamily="34" charset="-127"/>
              </a:defRPr>
            </a:lvl4pPr>
            <a:lvl5pPr marL="2057400" indent="-228600" eaLnBrk="0" hangingPunct="0">
              <a:defRPr sz="1400">
                <a:solidFill>
                  <a:schemeClr val="bg1"/>
                </a:solidFill>
                <a:latin typeface="Times New Roman" panose="02020603050405020304" pitchFamily="18" charset="0"/>
                <a:ea typeface="굴림" pitchFamily="34" charset="-127"/>
              </a:defRPr>
            </a:lvl5pPr>
            <a:lvl6pPr marL="2514600" indent="-228600" algn="ctr" eaLnBrk="0" fontAlgn="base" hangingPunct="0">
              <a:spcBef>
                <a:spcPct val="0"/>
              </a:spcBef>
              <a:spcAft>
                <a:spcPct val="0"/>
              </a:spcAft>
              <a:defRPr sz="1400">
                <a:solidFill>
                  <a:schemeClr val="bg1"/>
                </a:solidFill>
                <a:latin typeface="Times New Roman" panose="02020603050405020304" pitchFamily="18" charset="0"/>
                <a:ea typeface="굴림" pitchFamily="34" charset="-127"/>
              </a:defRPr>
            </a:lvl6pPr>
            <a:lvl7pPr marL="2971800" indent="-228600" algn="ctr" eaLnBrk="0" fontAlgn="base" hangingPunct="0">
              <a:spcBef>
                <a:spcPct val="0"/>
              </a:spcBef>
              <a:spcAft>
                <a:spcPct val="0"/>
              </a:spcAft>
              <a:defRPr sz="1400">
                <a:solidFill>
                  <a:schemeClr val="bg1"/>
                </a:solidFill>
                <a:latin typeface="Times New Roman" panose="02020603050405020304" pitchFamily="18" charset="0"/>
                <a:ea typeface="굴림" pitchFamily="34" charset="-127"/>
              </a:defRPr>
            </a:lvl7pPr>
            <a:lvl8pPr marL="3429000" indent="-228600" algn="ctr" eaLnBrk="0" fontAlgn="base" hangingPunct="0">
              <a:spcBef>
                <a:spcPct val="0"/>
              </a:spcBef>
              <a:spcAft>
                <a:spcPct val="0"/>
              </a:spcAft>
              <a:defRPr sz="1400">
                <a:solidFill>
                  <a:schemeClr val="bg1"/>
                </a:solidFill>
                <a:latin typeface="Times New Roman" panose="02020603050405020304" pitchFamily="18" charset="0"/>
                <a:ea typeface="굴림" pitchFamily="34" charset="-127"/>
              </a:defRPr>
            </a:lvl8pPr>
            <a:lvl9pPr marL="3886200" indent="-228600" algn="ctr" eaLnBrk="0" fontAlgn="base" hangingPunct="0">
              <a:spcBef>
                <a:spcPct val="0"/>
              </a:spcBef>
              <a:spcAft>
                <a:spcPct val="0"/>
              </a:spcAft>
              <a:defRPr sz="1400">
                <a:solidFill>
                  <a:schemeClr val="bg1"/>
                </a:solidFill>
                <a:latin typeface="Times New Roman" panose="02020603050405020304" pitchFamily="18" charset="0"/>
                <a:ea typeface="굴림" pitchFamily="34" charset="-127"/>
              </a:defRPr>
            </a:lvl9pPr>
          </a:lstStyle>
          <a:p>
            <a:r>
              <a:rPr lang="en-US" altLang="ko-KR" sz="2400" b="1">
                <a:effectLst/>
                <a:latin typeface="Verdana" panose="020B0604030504040204" pitchFamily="34" charset="0"/>
              </a:rPr>
              <a:t>LOGO</a:t>
            </a:r>
          </a:p>
        </p:txBody>
      </p:sp>
      <p:sp>
        <p:nvSpPr>
          <p:cNvPr id="13489" name="Rectangle 177"/>
          <p:cNvSpPr>
            <a:spLocks noGrp="1" noChangeArrowheads="1"/>
          </p:cNvSpPr>
          <p:nvPr>
            <p:ph type="ctrTitle" sz="quarter"/>
          </p:nvPr>
        </p:nvSpPr>
        <p:spPr bwMode="auto">
          <a:xfrm>
            <a:off x="620713" y="1757363"/>
            <a:ext cx="6821487" cy="1470025"/>
          </a:xfrm>
        </p:spPr>
        <p:txBody>
          <a:bodyPr/>
          <a:lstStyle>
            <a:lvl1pPr algn="ctr">
              <a:defRPr sz="3600">
                <a:solidFill>
                  <a:srgbClr val="013B41"/>
                </a:solidFill>
              </a:defRPr>
            </a:lvl1pPr>
          </a:lstStyle>
          <a:p>
            <a:r>
              <a:rPr lang="en-US" altLang="zh-CN"/>
              <a:t>PowerPoint Template</a:t>
            </a:r>
            <a:endParaRPr lang="zh-CN" altLang="en-US"/>
          </a:p>
        </p:txBody>
      </p:sp>
      <p:sp>
        <p:nvSpPr>
          <p:cNvPr id="4" name="Rectangle 23"/>
          <p:cNvSpPr>
            <a:spLocks noGrp="1" noChangeArrowheads="1"/>
          </p:cNvSpPr>
          <p:nvPr>
            <p:ph type="dt" sz="quarter" idx="10"/>
          </p:nvPr>
        </p:nvSpPr>
        <p:spPr bwMode="auto">
          <a:xfrm>
            <a:off x="457200" y="6524625"/>
            <a:ext cx="2133600" cy="1524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l">
              <a:defRPr>
                <a:solidFill>
                  <a:schemeClr val="tx1"/>
                </a:solidFill>
                <a:effectLst>
                  <a:outerShdw blurRad="38100" dist="38100" dir="2700000" algn="tl">
                    <a:srgbClr val="C0C0C0"/>
                  </a:outerShdw>
                </a:effectLst>
              </a:defRPr>
            </a:lvl1pPr>
          </a:lstStyle>
          <a:p>
            <a:pPr>
              <a:defRPr/>
            </a:pPr>
            <a:endParaRPr lang="en-US" altLang="ko-KR"/>
          </a:p>
        </p:txBody>
      </p:sp>
      <p:sp>
        <p:nvSpPr>
          <p:cNvPr id="5" name="Rectangle 24"/>
          <p:cNvSpPr>
            <a:spLocks noGrp="1" noChangeArrowheads="1"/>
          </p:cNvSpPr>
          <p:nvPr>
            <p:ph type="ftr" sz="quarter" idx="11"/>
          </p:nvPr>
        </p:nvSpPr>
        <p:spPr>
          <a:xfrm>
            <a:off x="3452813" y="6494463"/>
            <a:ext cx="2895600" cy="152400"/>
          </a:xfrm>
        </p:spPr>
        <p:txBody>
          <a:bodyPr/>
          <a:lstStyle>
            <a:lvl1pPr algn="ctr">
              <a:defRPr sz="1400" b="0">
                <a:solidFill>
                  <a:schemeClr val="folHlink"/>
                </a:solidFill>
                <a:effectLst>
                  <a:outerShdw blurRad="38100" dist="38100" dir="2700000" algn="tl">
                    <a:srgbClr val="C0C0C0"/>
                  </a:outerShdw>
                </a:effectLst>
                <a:latin typeface="Times New Roman" pitchFamily="18" charset="0"/>
              </a:defRPr>
            </a:lvl1pPr>
          </a:lstStyle>
          <a:p>
            <a:pPr>
              <a:defRPr/>
            </a:pPr>
            <a:r>
              <a:rPr lang="en-US" altLang="ko-KR"/>
              <a:t>Company Logo</a:t>
            </a:r>
          </a:p>
        </p:txBody>
      </p:sp>
    </p:spTree>
    <p:extLst>
      <p:ext uri="{BB962C8B-B14F-4D97-AF65-F5344CB8AC3E}">
        <p14:creationId xmlns:p14="http://schemas.microsoft.com/office/powerpoint/2010/main" val="19610695"/>
      </p:ext>
    </p:extLst>
  </p:cSld>
  <p:clrMapOvr>
    <a:masterClrMapping/>
  </p:clrMapOvr>
  <p:transition>
    <p:blinds/>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2752551903"/>
      </p:ext>
    </p:extLst>
  </p:cSld>
  <p:clrMapOvr>
    <a:masterClrMapping/>
  </p:clrMapOvr>
  <p:transition>
    <p:blinds/>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040563" y="128588"/>
            <a:ext cx="1993900" cy="56356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058863" y="128588"/>
            <a:ext cx="5829300" cy="56356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1799360651"/>
      </p:ext>
    </p:extLst>
  </p:cSld>
  <p:clrMapOvr>
    <a:masterClrMapping/>
  </p:clrMapOvr>
  <p:transition>
    <p:blinds/>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3753971670"/>
      </p:ext>
    </p:extLst>
  </p:cSld>
  <p:clrMapOvr>
    <a:masterClrMapping/>
  </p:clrMapOvr>
  <p:transition>
    <p:blinds/>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3942249684"/>
      </p:ext>
    </p:extLst>
  </p:cSld>
  <p:clrMapOvr>
    <a:masterClrMapping/>
  </p:clrMapOvr>
  <p:transition>
    <p:blinds/>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100748968"/>
      </p:ext>
    </p:extLst>
  </p:cSld>
  <p:clrMapOvr>
    <a:masterClrMapping/>
  </p:clrMapOvr>
  <p:transition>
    <p:blinds/>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058863" y="1209675"/>
            <a:ext cx="3484562" cy="45545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95825" y="1209675"/>
            <a:ext cx="3484563" cy="45545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2343987793"/>
      </p:ext>
    </p:extLst>
  </p:cSld>
  <p:clrMapOvr>
    <a:masterClrMapping/>
  </p:clrMapOvr>
  <p:transition>
    <p:blinds/>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1339038590"/>
      </p:ext>
    </p:extLst>
  </p:cSld>
  <p:clrMapOvr>
    <a:masterClrMapping/>
  </p:clrMapOvr>
  <p:transition>
    <p:blinds/>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2377526453"/>
      </p:ext>
    </p:extLst>
  </p:cSld>
  <p:clrMapOvr>
    <a:masterClrMapping/>
  </p:clrMapOvr>
  <p:transition>
    <p:blinds/>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3479568502"/>
      </p:ext>
    </p:extLst>
  </p:cSld>
  <p:clrMapOvr>
    <a:masterClrMapping/>
  </p:clrMapOvr>
  <p:transition>
    <p:blinds/>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3482808893"/>
      </p:ext>
    </p:extLst>
  </p:cSld>
  <p:clrMapOvr>
    <a:masterClrMapping/>
  </p:clrMapOvr>
  <p:transition>
    <p:blinds/>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4256063691"/>
      </p:ext>
    </p:extLst>
  </p:cSld>
  <p:clrMapOvr>
    <a:masterClrMapping/>
  </p:clrMapOvr>
  <p:transition>
    <p:blinds/>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Rectangle 21"/>
          <p:cNvSpPr>
            <a:spLocks noGrp="1" noChangeArrowheads="1"/>
          </p:cNvSpPr>
          <p:nvPr>
            <p:ph type="title"/>
          </p:nvPr>
        </p:nvSpPr>
        <p:spPr bwMode="black">
          <a:xfrm>
            <a:off x="1185863" y="128588"/>
            <a:ext cx="7848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ko-KR" smtClean="0"/>
              <a:t>Click to edit Master title style</a:t>
            </a:r>
          </a:p>
        </p:txBody>
      </p:sp>
      <p:sp>
        <p:nvSpPr>
          <p:cNvPr id="1027" name="Rectangle 22"/>
          <p:cNvSpPr>
            <a:spLocks noGrp="1" noChangeArrowheads="1"/>
          </p:cNvSpPr>
          <p:nvPr>
            <p:ph type="body" idx="1"/>
          </p:nvPr>
        </p:nvSpPr>
        <p:spPr bwMode="auto">
          <a:xfrm>
            <a:off x="1058863" y="1209675"/>
            <a:ext cx="7121525" cy="4554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p:txBody>
      </p:sp>
      <p:sp>
        <p:nvSpPr>
          <p:cNvPr id="12312" name="Rectangle 24"/>
          <p:cNvSpPr>
            <a:spLocks noGrp="1" noChangeArrowheads="1"/>
          </p:cNvSpPr>
          <p:nvPr>
            <p:ph type="ftr" sz="quarter" idx="3"/>
          </p:nvPr>
        </p:nvSpPr>
        <p:spPr bwMode="auto">
          <a:xfrm>
            <a:off x="177800" y="6365875"/>
            <a:ext cx="1946275"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600" b="1">
                <a:effectLst/>
                <a:latin typeface="+mn-lt"/>
              </a:defRPr>
            </a:lvl1pPr>
          </a:lstStyle>
          <a:p>
            <a:pPr>
              <a:defRPr/>
            </a:pPr>
            <a:r>
              <a:rPr lang="en-US" altLang="ko-KR"/>
              <a:t>Company Logo</a:t>
            </a:r>
          </a:p>
        </p:txBody>
      </p:sp>
    </p:spTree>
  </p:cSld>
  <p:clrMap bg1="lt1" tx1="dk1" bg2="lt2" tx2="dk2" accent1="accent1" accent2="accent2" accent3="accent3" accent4="accent4" accent5="accent5" accent6="accent6" hlink="hlink" folHlink="folHlink"/>
  <p:sldLayoutIdLst>
    <p:sldLayoutId id="2147483955" r:id="rId1"/>
    <p:sldLayoutId id="2147483944" r:id="rId2"/>
    <p:sldLayoutId id="2147483945" r:id="rId3"/>
    <p:sldLayoutId id="2147483946" r:id="rId4"/>
    <p:sldLayoutId id="2147483947" r:id="rId5"/>
    <p:sldLayoutId id="2147483948" r:id="rId6"/>
    <p:sldLayoutId id="2147483949" r:id="rId7"/>
    <p:sldLayoutId id="2147483950" r:id="rId8"/>
    <p:sldLayoutId id="2147483951" r:id="rId9"/>
    <p:sldLayoutId id="2147483952" r:id="rId10"/>
    <p:sldLayoutId id="2147483953" r:id="rId11"/>
    <p:sldLayoutId id="2147483954" r:id="rId12"/>
  </p:sldLayoutIdLst>
  <p:transition>
    <p:blinds/>
  </p:transition>
  <p:timing>
    <p:tnLst>
      <p:par>
        <p:cTn id="1" dur="indefinite" restart="never" nodeType="tmRoot"/>
      </p:par>
    </p:tnLst>
  </p:timing>
  <p:hf sldNum="0" hdr="0" ftr="0" dt="0"/>
  <p:txStyles>
    <p:titleStyle>
      <a:lvl1pPr algn="l" rtl="0" eaLnBrk="0" fontAlgn="base" hangingPunct="0">
        <a:spcBef>
          <a:spcPct val="0"/>
        </a:spcBef>
        <a:spcAft>
          <a:spcPct val="0"/>
        </a:spcAft>
        <a:defRPr sz="2800" b="1">
          <a:solidFill>
            <a:schemeClr val="accent2"/>
          </a:solidFill>
          <a:latin typeface="+mj-lt"/>
          <a:ea typeface="+mj-ea"/>
          <a:cs typeface="+mj-cs"/>
        </a:defRPr>
      </a:lvl1pPr>
      <a:lvl2pPr algn="l" rtl="0" eaLnBrk="0" fontAlgn="base" hangingPunct="0">
        <a:spcBef>
          <a:spcPct val="0"/>
        </a:spcBef>
        <a:spcAft>
          <a:spcPct val="0"/>
        </a:spcAft>
        <a:defRPr sz="2800" b="1">
          <a:solidFill>
            <a:schemeClr val="accent2"/>
          </a:solidFill>
          <a:latin typeface="Verdana" pitchFamily="34" charset="0"/>
        </a:defRPr>
      </a:lvl2pPr>
      <a:lvl3pPr algn="l" rtl="0" eaLnBrk="0" fontAlgn="base" hangingPunct="0">
        <a:spcBef>
          <a:spcPct val="0"/>
        </a:spcBef>
        <a:spcAft>
          <a:spcPct val="0"/>
        </a:spcAft>
        <a:defRPr sz="2800" b="1">
          <a:solidFill>
            <a:schemeClr val="accent2"/>
          </a:solidFill>
          <a:latin typeface="Verdana" pitchFamily="34" charset="0"/>
        </a:defRPr>
      </a:lvl3pPr>
      <a:lvl4pPr algn="l" rtl="0" eaLnBrk="0" fontAlgn="base" hangingPunct="0">
        <a:spcBef>
          <a:spcPct val="0"/>
        </a:spcBef>
        <a:spcAft>
          <a:spcPct val="0"/>
        </a:spcAft>
        <a:defRPr sz="2800" b="1">
          <a:solidFill>
            <a:schemeClr val="accent2"/>
          </a:solidFill>
          <a:latin typeface="Verdana" pitchFamily="34" charset="0"/>
        </a:defRPr>
      </a:lvl4pPr>
      <a:lvl5pPr algn="l" rtl="0" eaLnBrk="0" fontAlgn="base" hangingPunct="0">
        <a:spcBef>
          <a:spcPct val="0"/>
        </a:spcBef>
        <a:spcAft>
          <a:spcPct val="0"/>
        </a:spcAft>
        <a:defRPr sz="2800" b="1">
          <a:solidFill>
            <a:schemeClr val="accent2"/>
          </a:solidFill>
          <a:latin typeface="Verdana" pitchFamily="34" charset="0"/>
        </a:defRPr>
      </a:lvl5pPr>
      <a:lvl6pPr marL="457200" algn="l" rtl="0" fontAlgn="base">
        <a:spcBef>
          <a:spcPct val="0"/>
        </a:spcBef>
        <a:spcAft>
          <a:spcPct val="0"/>
        </a:spcAft>
        <a:defRPr sz="2800" b="1">
          <a:solidFill>
            <a:schemeClr val="accent2"/>
          </a:solidFill>
          <a:latin typeface="Verdana" pitchFamily="34" charset="0"/>
        </a:defRPr>
      </a:lvl6pPr>
      <a:lvl7pPr marL="914400" algn="l" rtl="0" fontAlgn="base">
        <a:spcBef>
          <a:spcPct val="0"/>
        </a:spcBef>
        <a:spcAft>
          <a:spcPct val="0"/>
        </a:spcAft>
        <a:defRPr sz="2800" b="1">
          <a:solidFill>
            <a:schemeClr val="accent2"/>
          </a:solidFill>
          <a:latin typeface="Verdana" pitchFamily="34" charset="0"/>
        </a:defRPr>
      </a:lvl7pPr>
      <a:lvl8pPr marL="1371600" algn="l" rtl="0" fontAlgn="base">
        <a:spcBef>
          <a:spcPct val="0"/>
        </a:spcBef>
        <a:spcAft>
          <a:spcPct val="0"/>
        </a:spcAft>
        <a:defRPr sz="2800" b="1">
          <a:solidFill>
            <a:schemeClr val="accent2"/>
          </a:solidFill>
          <a:latin typeface="Verdana" pitchFamily="34" charset="0"/>
        </a:defRPr>
      </a:lvl8pPr>
      <a:lvl9pPr marL="1828800" algn="l" rtl="0" fontAlgn="base">
        <a:spcBef>
          <a:spcPct val="0"/>
        </a:spcBef>
        <a:spcAft>
          <a:spcPct val="0"/>
        </a:spcAft>
        <a:defRPr sz="2800" b="1">
          <a:solidFill>
            <a:schemeClr val="accent2"/>
          </a:solidFill>
          <a:latin typeface="Verdana" pitchFamily="34" charset="0"/>
        </a:defRPr>
      </a:lvl9pPr>
    </p:titleStyle>
    <p:bodyStyle>
      <a:lvl1pPr marL="342900" indent="-342900" algn="l" rtl="0" eaLnBrk="0" fontAlgn="base" hangingPunct="0">
        <a:spcBef>
          <a:spcPct val="20000"/>
        </a:spcBef>
        <a:spcAft>
          <a:spcPct val="0"/>
        </a:spcAft>
        <a:buClr>
          <a:schemeClr val="folHlink"/>
        </a:buClr>
        <a:buFont typeface="Wingdings" panose="05000000000000000000" pitchFamily="2" charset="2"/>
        <a:buChar char="u"/>
        <a:defRPr sz="2000" b="1">
          <a:solidFill>
            <a:schemeClr val="folHlink"/>
          </a:solidFill>
          <a:latin typeface="+mn-lt"/>
          <a:ea typeface="+mn-ea"/>
          <a:cs typeface="+mn-cs"/>
        </a:defRPr>
      </a:lvl1pPr>
      <a:lvl2pPr marL="742950" indent="-285750" algn="l" rtl="0" eaLnBrk="0" fontAlgn="base" hangingPunct="0">
        <a:spcBef>
          <a:spcPct val="20000"/>
        </a:spcBef>
        <a:spcAft>
          <a:spcPct val="0"/>
        </a:spcAft>
        <a:buClr>
          <a:schemeClr val="accent1"/>
        </a:buClr>
        <a:buSzPct val="60000"/>
        <a:buFont typeface="Wingdings" panose="05000000000000000000" pitchFamily="2" charset="2"/>
        <a:buChar char="n"/>
        <a:defRPr sz="2800">
          <a:solidFill>
            <a:schemeClr val="tx1"/>
          </a:solidFill>
          <a:latin typeface="+mn-lt"/>
        </a:defRPr>
      </a:lvl2pPr>
      <a:lvl3pPr marL="1143000" indent="-228600" algn="l" rtl="0" eaLnBrk="0" fontAlgn="base" hangingPunct="0">
        <a:spcBef>
          <a:spcPct val="20000"/>
        </a:spcBef>
        <a:spcAft>
          <a:spcPct val="0"/>
        </a:spcAft>
        <a:buClr>
          <a:schemeClr val="folHlink"/>
        </a:buClr>
        <a:buSzPct val="60000"/>
        <a:buFont typeface="Wingdings" panose="05000000000000000000" pitchFamily="2" charset="2"/>
        <a:buChar char="n"/>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60000"/>
        <a:buFont typeface="Wingdings" panose="05000000000000000000" pitchFamily="2" charset="2"/>
        <a:buChar char="n"/>
        <a:defRPr sz="1600">
          <a:solidFill>
            <a:schemeClr val="tx1"/>
          </a:solidFill>
          <a:latin typeface="+mn-lt"/>
        </a:defRPr>
      </a:lvl4pPr>
      <a:lvl5pPr marL="2057400" indent="-228600" algn="l" rtl="0" eaLnBrk="0" fontAlgn="base" hangingPunct="0">
        <a:spcBef>
          <a:spcPct val="20000"/>
        </a:spcBef>
        <a:spcAft>
          <a:spcPct val="0"/>
        </a:spcAft>
        <a:buClr>
          <a:schemeClr val="bg1"/>
        </a:buClr>
        <a:buSzPct val="60000"/>
        <a:buFont typeface="Wingdings" panose="05000000000000000000" pitchFamily="2" charset="2"/>
        <a:buChar char="n"/>
        <a:defRPr sz="1400">
          <a:solidFill>
            <a:schemeClr val="tx1"/>
          </a:solidFill>
          <a:latin typeface="+mn-lt"/>
        </a:defRPr>
      </a:lvl5pPr>
      <a:lvl6pPr marL="2514600" indent="-228600" algn="l" rtl="0" fontAlgn="base">
        <a:spcBef>
          <a:spcPct val="20000"/>
        </a:spcBef>
        <a:spcAft>
          <a:spcPct val="0"/>
        </a:spcAft>
        <a:buClr>
          <a:schemeClr val="bg1"/>
        </a:buClr>
        <a:buSzPct val="60000"/>
        <a:buFont typeface="Wingdings" pitchFamily="2" charset="2"/>
        <a:buChar char="n"/>
        <a:defRPr sz="1400">
          <a:solidFill>
            <a:schemeClr val="tx1"/>
          </a:solidFill>
          <a:latin typeface="+mn-lt"/>
        </a:defRPr>
      </a:lvl6pPr>
      <a:lvl7pPr marL="2971800" indent="-228600" algn="l" rtl="0" fontAlgn="base">
        <a:spcBef>
          <a:spcPct val="20000"/>
        </a:spcBef>
        <a:spcAft>
          <a:spcPct val="0"/>
        </a:spcAft>
        <a:buClr>
          <a:schemeClr val="bg1"/>
        </a:buClr>
        <a:buSzPct val="60000"/>
        <a:buFont typeface="Wingdings" pitchFamily="2" charset="2"/>
        <a:buChar char="n"/>
        <a:defRPr sz="1400">
          <a:solidFill>
            <a:schemeClr val="tx1"/>
          </a:solidFill>
          <a:latin typeface="+mn-lt"/>
        </a:defRPr>
      </a:lvl7pPr>
      <a:lvl8pPr marL="3429000" indent="-228600" algn="l" rtl="0" fontAlgn="base">
        <a:spcBef>
          <a:spcPct val="20000"/>
        </a:spcBef>
        <a:spcAft>
          <a:spcPct val="0"/>
        </a:spcAft>
        <a:buClr>
          <a:schemeClr val="bg1"/>
        </a:buClr>
        <a:buSzPct val="60000"/>
        <a:buFont typeface="Wingdings" pitchFamily="2" charset="2"/>
        <a:buChar char="n"/>
        <a:defRPr sz="1400">
          <a:solidFill>
            <a:schemeClr val="tx1"/>
          </a:solidFill>
          <a:latin typeface="+mn-lt"/>
        </a:defRPr>
      </a:lvl8pPr>
      <a:lvl9pPr marL="3886200" indent="-228600" algn="l" rtl="0" fontAlgn="base">
        <a:spcBef>
          <a:spcPct val="20000"/>
        </a:spcBef>
        <a:spcAft>
          <a:spcPct val="0"/>
        </a:spcAft>
        <a:buClr>
          <a:schemeClr val="bg1"/>
        </a:buClr>
        <a:buSzPct val="60000"/>
        <a:buFont typeface="Wingdings" pitchFamily="2" charset="2"/>
        <a:buChar char="n"/>
        <a:defRPr sz="14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11.xml.rels><?xml version="1.0" encoding="UTF-8" standalone="yes"?>
<Relationships xmlns="http://schemas.openxmlformats.org/package/2006/relationships"><Relationship Id="rId8" Type="http://schemas.openxmlformats.org/officeDocument/2006/relationships/image" Target="../media/image12.emf"/><Relationship Id="rId3" Type="http://schemas.openxmlformats.org/officeDocument/2006/relationships/notesSlide" Target="../notesSlides/notesSlide11.xml"/><Relationship Id="rId7" Type="http://schemas.openxmlformats.org/officeDocument/2006/relationships/image" Target="../media/image11.e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oleObject" Target="../embeddings/Microsoft_Visio_2003-2010___2.vsd"/></Relationships>
</file>

<file path=ppt/slides/_rels/slide12.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6.emf"/><Relationship Id="rId4" Type="http://schemas.openxmlformats.org/officeDocument/2006/relationships/image" Target="../media/image15.emf"/></Relationships>
</file>

<file path=ppt/slides/_rels/slide14.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4.emf"/><Relationship Id="rId4" Type="http://schemas.openxmlformats.org/officeDocument/2006/relationships/image" Target="../media/image18.emf"/></Relationships>
</file>

<file path=ppt/slides/_rels/slide15.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0.emf"/></Relationships>
</file>

<file path=ppt/slides/_rels/slide16.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image" Target="../media/image23.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7"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9.png"/><Relationship Id="rId5" Type="http://schemas.openxmlformats.org/officeDocument/2006/relationships/image" Target="../media/image4.emf"/><Relationship Id="rId4" Type="http://schemas.openxmlformats.org/officeDocument/2006/relationships/oleObject" Target="../embeddings/Microsoft_Visio_2003-2010___1.vsd"/></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382"/>
          <p:cNvSpPr>
            <a:spLocks noGrp="1" noChangeArrowheads="1"/>
          </p:cNvSpPr>
          <p:nvPr>
            <p:ph type="ctrTitle" sz="quarter"/>
          </p:nvPr>
        </p:nvSpPr>
        <p:spPr bwMode="black">
          <a:xfrm>
            <a:off x="1223963" y="1454150"/>
            <a:ext cx="6624637" cy="584200"/>
          </a:xfrm>
        </p:spPr>
        <p:txBody>
          <a:bodyPr>
            <a:spAutoFit/>
          </a:bodyPr>
          <a:lstStyle/>
          <a:p>
            <a:pPr eaLnBrk="1" hangingPunct="1">
              <a:lnSpc>
                <a:spcPct val="80000"/>
              </a:lnSpc>
              <a:defRPr/>
            </a:pPr>
            <a:r>
              <a:rPr lang="zh-CN" altLang="en-US" sz="4000" dirty="0" smtClean="0">
                <a:solidFill>
                  <a:schemeClr val="accent1">
                    <a:lumMod val="50000"/>
                  </a:schemeClr>
                </a:solidFill>
                <a:latin typeface="楷体" pitchFamily="49" charset="-122"/>
                <a:ea typeface="楷体" pitchFamily="49" charset="-122"/>
              </a:rPr>
              <a:t>雷达模糊函数分析研究</a:t>
            </a:r>
            <a:endParaRPr lang="en-US" altLang="ko-KR" sz="4000" dirty="0" smtClean="0">
              <a:solidFill>
                <a:schemeClr val="accent1">
                  <a:lumMod val="50000"/>
                </a:schemeClr>
              </a:solidFill>
              <a:latin typeface="楷体" pitchFamily="49" charset="-122"/>
              <a:ea typeface="楷体" pitchFamily="49" charset="-122"/>
            </a:endParaRPr>
          </a:p>
        </p:txBody>
      </p:sp>
      <p:sp>
        <p:nvSpPr>
          <p:cNvPr id="8" name="椭圆形标注 7"/>
          <p:cNvSpPr/>
          <p:nvPr/>
        </p:nvSpPr>
        <p:spPr bwMode="auto">
          <a:xfrm>
            <a:off x="1676400" y="3200400"/>
            <a:ext cx="1066800" cy="1143000"/>
          </a:xfrm>
          <a:prstGeom prst="wedgeEllipseCallout">
            <a:avLst/>
          </a:prstGeom>
          <a:noFill/>
          <a:ln w="9525" cap="flat" cmpd="sng" algn="ctr">
            <a:noFill/>
            <a:prstDash val="solid"/>
            <a:round/>
            <a:headEnd type="none" w="med" len="med"/>
            <a:tailEnd type="none" w="med" len="med"/>
          </a:ln>
          <a:effectLst/>
        </p:spPr>
        <p:txBody>
          <a:bodyPr/>
          <a:lstStyle/>
          <a:p>
            <a:pPr>
              <a:defRPr/>
            </a:pPr>
            <a:endParaRPr lang="zh-CN" altLang="en-US"/>
          </a:p>
        </p:txBody>
      </p:sp>
      <p:sp>
        <p:nvSpPr>
          <p:cNvPr id="11" name="Rectangle 382"/>
          <p:cNvSpPr txBox="1">
            <a:spLocks noChangeArrowheads="1"/>
          </p:cNvSpPr>
          <p:nvPr/>
        </p:nvSpPr>
        <p:spPr bwMode="black">
          <a:xfrm>
            <a:off x="2651125" y="2746405"/>
            <a:ext cx="3482975" cy="2062103"/>
          </a:xfrm>
          <a:prstGeom prst="rect">
            <a:avLst/>
          </a:prstGeom>
          <a:noFill/>
          <a:ln w="9525">
            <a:noFill/>
            <a:miter lim="800000"/>
            <a:headEnd/>
            <a:tailEnd/>
          </a:ln>
        </p:spPr>
        <p:txBody>
          <a:bodyPr anchor="ctr">
            <a:spAutoFit/>
          </a:bodyPr>
          <a:lstStyle/>
          <a:p>
            <a:pPr algn="l">
              <a:defRPr/>
            </a:pPr>
            <a:r>
              <a:rPr lang="zh-CN" altLang="en-US" sz="3200" b="1" kern="0" dirty="0">
                <a:solidFill>
                  <a:schemeClr val="accent1">
                    <a:lumMod val="50000"/>
                  </a:schemeClr>
                </a:solidFill>
                <a:effectLst/>
                <a:latin typeface="楷体" pitchFamily="49" charset="-122"/>
                <a:ea typeface="楷体" pitchFamily="49" charset="-122"/>
                <a:cs typeface="+mj-cs"/>
              </a:rPr>
              <a:t>答辩人</a:t>
            </a:r>
            <a:r>
              <a:rPr lang="zh-CN" altLang="en-US" sz="3200" b="1" kern="0" dirty="0" smtClean="0">
                <a:solidFill>
                  <a:schemeClr val="accent1">
                    <a:lumMod val="50000"/>
                  </a:schemeClr>
                </a:solidFill>
                <a:effectLst/>
                <a:latin typeface="楷体" pitchFamily="49" charset="-122"/>
                <a:ea typeface="楷体" pitchFamily="49" charset="-122"/>
                <a:cs typeface="+mj-cs"/>
              </a:rPr>
              <a:t>：李诗涛</a:t>
            </a:r>
            <a:endParaRPr lang="en-US" altLang="zh-CN" sz="3200" b="1" kern="0" dirty="0">
              <a:solidFill>
                <a:schemeClr val="accent1">
                  <a:lumMod val="50000"/>
                </a:schemeClr>
              </a:solidFill>
              <a:effectLst/>
              <a:latin typeface="楷体" pitchFamily="49" charset="-122"/>
              <a:ea typeface="楷体" pitchFamily="49" charset="-122"/>
              <a:cs typeface="+mj-cs"/>
            </a:endParaRPr>
          </a:p>
          <a:p>
            <a:pPr algn="l">
              <a:defRPr/>
            </a:pPr>
            <a:r>
              <a:rPr lang="zh-CN" altLang="en-US" sz="3200" b="1" kern="0" dirty="0">
                <a:solidFill>
                  <a:schemeClr val="accent1">
                    <a:lumMod val="50000"/>
                  </a:schemeClr>
                </a:solidFill>
                <a:effectLst/>
                <a:latin typeface="楷体" pitchFamily="49" charset="-122"/>
                <a:ea typeface="楷体" pitchFamily="49" charset="-122"/>
                <a:cs typeface="+mj-cs"/>
              </a:rPr>
              <a:t>学  号</a:t>
            </a:r>
            <a:r>
              <a:rPr lang="zh-CN" altLang="en-US" sz="3200" b="1" kern="0" dirty="0" smtClean="0">
                <a:solidFill>
                  <a:schemeClr val="accent1">
                    <a:lumMod val="50000"/>
                  </a:schemeClr>
                </a:solidFill>
                <a:effectLst/>
                <a:latin typeface="楷体" pitchFamily="49" charset="-122"/>
                <a:ea typeface="楷体" pitchFamily="49" charset="-122"/>
                <a:cs typeface="+mj-cs"/>
              </a:rPr>
              <a:t>：</a:t>
            </a:r>
            <a:r>
              <a:rPr lang="en-US" altLang="zh-CN" sz="3200" b="1" kern="0" dirty="0" smtClean="0">
                <a:solidFill>
                  <a:schemeClr val="accent1">
                    <a:lumMod val="50000"/>
                  </a:schemeClr>
                </a:solidFill>
                <a:effectLst/>
                <a:latin typeface="楷体" pitchFamily="49" charset="-122"/>
                <a:ea typeface="楷体" pitchFamily="49" charset="-122"/>
                <a:cs typeface="+mj-cs"/>
              </a:rPr>
              <a:t>2132406</a:t>
            </a:r>
            <a:endParaRPr lang="en-US" altLang="zh-CN" sz="3200" b="1" kern="0" dirty="0">
              <a:solidFill>
                <a:schemeClr val="accent1">
                  <a:lumMod val="50000"/>
                </a:schemeClr>
              </a:solidFill>
              <a:effectLst/>
              <a:latin typeface="楷体" pitchFamily="49" charset="-122"/>
              <a:ea typeface="楷体" pitchFamily="49" charset="-122"/>
              <a:cs typeface="+mj-cs"/>
            </a:endParaRPr>
          </a:p>
          <a:p>
            <a:pPr algn="l">
              <a:defRPr/>
            </a:pPr>
            <a:r>
              <a:rPr lang="zh-CN" altLang="en-US" sz="3200" b="1" kern="0" dirty="0">
                <a:solidFill>
                  <a:schemeClr val="accent1">
                    <a:lumMod val="50000"/>
                  </a:schemeClr>
                </a:solidFill>
                <a:effectLst/>
                <a:latin typeface="楷体" pitchFamily="49" charset="-122"/>
                <a:ea typeface="楷体" pitchFamily="49" charset="-122"/>
                <a:cs typeface="+mj-cs"/>
              </a:rPr>
              <a:t>专  业</a:t>
            </a:r>
            <a:r>
              <a:rPr lang="zh-CN" altLang="en-US" sz="3200" b="1" kern="0" dirty="0" smtClean="0">
                <a:solidFill>
                  <a:schemeClr val="accent1">
                    <a:lumMod val="50000"/>
                  </a:schemeClr>
                </a:solidFill>
                <a:effectLst/>
                <a:latin typeface="楷体" pitchFamily="49" charset="-122"/>
                <a:ea typeface="楷体" pitchFamily="49" charset="-122"/>
                <a:cs typeface="+mj-cs"/>
              </a:rPr>
              <a:t>：通信工程</a:t>
            </a:r>
            <a:endParaRPr lang="en-US" altLang="zh-CN" sz="3200" b="1" kern="0" dirty="0">
              <a:solidFill>
                <a:schemeClr val="accent1">
                  <a:lumMod val="50000"/>
                </a:schemeClr>
              </a:solidFill>
              <a:effectLst/>
              <a:latin typeface="楷体" pitchFamily="49" charset="-122"/>
              <a:ea typeface="楷体" pitchFamily="49" charset="-122"/>
              <a:cs typeface="+mj-cs"/>
            </a:endParaRPr>
          </a:p>
          <a:p>
            <a:pPr algn="l">
              <a:defRPr/>
            </a:pPr>
            <a:r>
              <a:rPr lang="zh-CN" altLang="en-US" sz="3200" b="1" kern="0" dirty="0">
                <a:solidFill>
                  <a:schemeClr val="accent1">
                    <a:lumMod val="50000"/>
                  </a:schemeClr>
                </a:solidFill>
                <a:effectLst/>
                <a:latin typeface="楷体" pitchFamily="49" charset="-122"/>
                <a:ea typeface="楷体" pitchFamily="49" charset="-122"/>
                <a:cs typeface="+mj-cs"/>
              </a:rPr>
              <a:t>导  师</a:t>
            </a:r>
            <a:r>
              <a:rPr lang="zh-CN" altLang="en-US" sz="3200" b="1" kern="0" dirty="0" smtClean="0">
                <a:solidFill>
                  <a:schemeClr val="accent1">
                    <a:lumMod val="50000"/>
                  </a:schemeClr>
                </a:solidFill>
                <a:effectLst/>
                <a:latin typeface="楷体" pitchFamily="49" charset="-122"/>
                <a:ea typeface="楷体" pitchFamily="49" charset="-122"/>
                <a:cs typeface="+mj-cs"/>
              </a:rPr>
              <a:t>：王彬</a:t>
            </a:r>
            <a:endParaRPr lang="en-US" altLang="zh-CN" sz="3200" b="1" kern="0" dirty="0">
              <a:solidFill>
                <a:schemeClr val="accent1">
                  <a:lumMod val="50000"/>
                </a:schemeClr>
              </a:solidFill>
              <a:effectLst/>
              <a:latin typeface="楷体" pitchFamily="49" charset="-122"/>
              <a:ea typeface="楷体" pitchFamily="49" charset="-122"/>
              <a:cs typeface="+mj-cs"/>
            </a:endParaRPr>
          </a:p>
        </p:txBody>
      </p:sp>
    </p:spTree>
  </p:cSld>
  <p:clrMapOvr>
    <a:masterClrMapping/>
  </p:clrMapOvr>
  <p:transition>
    <p:blinds/>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单载频矩形脉冲信号仿真分析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距离模糊图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速度模糊图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pic>
        <p:nvPicPr>
          <p:cNvPr id="10" name="图片 9"/>
          <p:cNvPicPr/>
          <p:nvPr/>
        </p:nvPicPr>
        <p:blipFill>
          <a:blip r:embed="rId3">
            <a:extLst>
              <a:ext uri="{28A0092B-C50C-407E-A947-70E740481C1C}">
                <a14:useLocalDpi xmlns:a14="http://schemas.microsoft.com/office/drawing/2010/main" val="0"/>
              </a:ext>
            </a:extLst>
          </a:blip>
          <a:srcRect/>
          <a:stretch>
            <a:fillRect/>
          </a:stretch>
        </p:blipFill>
        <p:spPr bwMode="auto">
          <a:xfrm>
            <a:off x="600175" y="1844446"/>
            <a:ext cx="3602176" cy="2720531"/>
          </a:xfrm>
          <a:prstGeom prst="rect">
            <a:avLst/>
          </a:prstGeom>
          <a:noFill/>
          <a:ln>
            <a:noFill/>
          </a:ln>
        </p:spPr>
      </p:pic>
      <p:pic>
        <p:nvPicPr>
          <p:cNvPr id="11" name="图片 10"/>
          <p:cNvPicPr/>
          <p:nvPr/>
        </p:nvPicPr>
        <p:blipFill>
          <a:blip r:embed="rId4">
            <a:extLst>
              <a:ext uri="{28A0092B-C50C-407E-A947-70E740481C1C}">
                <a14:useLocalDpi xmlns:a14="http://schemas.microsoft.com/office/drawing/2010/main" val="0"/>
              </a:ext>
            </a:extLst>
          </a:blip>
          <a:srcRect/>
          <a:stretch>
            <a:fillRect/>
          </a:stretch>
        </p:blipFill>
        <p:spPr bwMode="auto">
          <a:xfrm>
            <a:off x="5001231" y="1844446"/>
            <a:ext cx="3779199" cy="2720531"/>
          </a:xfrm>
          <a:prstGeom prst="rect">
            <a:avLst/>
          </a:prstGeom>
          <a:noFill/>
          <a:ln>
            <a:noFill/>
          </a:ln>
        </p:spPr>
      </p:pic>
    </p:spTree>
    <p:extLst>
      <p:ext uri="{BB962C8B-B14F-4D97-AF65-F5344CB8AC3E}">
        <p14:creationId xmlns:p14="http://schemas.microsoft.com/office/powerpoint/2010/main" val="2481383914"/>
      </p:ext>
    </p:extLst>
  </p:cSld>
  <p:clrMapOvr>
    <a:masterClrMapping/>
  </p:clrMapOvr>
  <p:transition>
    <p:blinds/>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均匀相干脉冲串信号仿真分析</a:t>
            </a:r>
          </a:p>
        </p:txBody>
      </p:sp>
      <p:sp>
        <p:nvSpPr>
          <p:cNvPr id="7" name="文本框 6"/>
          <p:cNvSpPr txBox="1"/>
          <p:nvPr/>
        </p:nvSpPr>
        <p:spPr>
          <a:xfrm>
            <a:off x="11546" y="975408"/>
            <a:ext cx="3988340" cy="553998"/>
          </a:xfrm>
          <a:prstGeom prst="rect">
            <a:avLst/>
          </a:prstGeom>
          <a:noFill/>
        </p:spPr>
        <p:txBody>
          <a:bodyPr wrap="square" rtlCol="0">
            <a:spAutoFit/>
          </a:bodyPr>
          <a:lstStyle/>
          <a:p>
            <a:r>
              <a:rPr lang="zh-CN" altLang="en-US" sz="3000" dirty="0">
                <a:solidFill>
                  <a:schemeClr val="tx1"/>
                </a:solidFill>
                <a:effectLst/>
                <a:latin typeface="宋体" panose="02010600030101010101" pitchFamily="2" charset="-122"/>
                <a:ea typeface="宋体" panose="02010600030101010101" pitchFamily="2" charset="-122"/>
              </a:rPr>
              <a:t>均匀相干脉冲串</a:t>
            </a:r>
            <a:r>
              <a:rPr lang="zh-CN" altLang="en-US" sz="3000" dirty="0" smtClean="0">
                <a:solidFill>
                  <a:schemeClr val="tx1"/>
                </a:solidFill>
                <a:effectLst/>
                <a:latin typeface="宋体" panose="02010600030101010101" pitchFamily="2" charset="-122"/>
                <a:ea typeface="宋体" panose="02010600030101010101" pitchFamily="2" charset="-122"/>
              </a:rPr>
              <a:t>信号</a:t>
            </a:r>
            <a:endParaRPr lang="zh-CN" altLang="en-US" sz="3000" dirty="0">
              <a:solidFill>
                <a:schemeClr val="tx1"/>
              </a:solidFill>
              <a:effectLst/>
              <a:latin typeface="宋体" panose="02010600030101010101" pitchFamily="2" charset="-122"/>
              <a:ea typeface="宋体" panose="02010600030101010101" pitchFamily="2" charset="-122"/>
            </a:endParaRPr>
          </a:p>
        </p:txBody>
      </p:sp>
      <p:sp>
        <p:nvSpPr>
          <p:cNvPr id="4" name="Rectangle 2"/>
          <p:cNvSpPr>
            <a:spLocks noChangeArrowheads="1"/>
          </p:cNvSpPr>
          <p:nvPr/>
        </p:nvSpPr>
        <p:spPr bwMode="auto">
          <a:xfrm>
            <a:off x="2762655" y="367705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p:cNvGraphicFramePr>
            <a:graphicFrameLocks noChangeAspect="1"/>
          </p:cNvGraphicFramePr>
          <p:nvPr>
            <p:extLst>
              <p:ext uri="{D42A27DB-BD31-4B8C-83A1-F6EECF244321}">
                <p14:modId xmlns:p14="http://schemas.microsoft.com/office/powerpoint/2010/main" val="3975146614"/>
              </p:ext>
            </p:extLst>
          </p:nvPr>
        </p:nvGraphicFramePr>
        <p:xfrm>
          <a:off x="2317060" y="4110512"/>
          <a:ext cx="4509880" cy="2558375"/>
        </p:xfrm>
        <a:graphic>
          <a:graphicData uri="http://schemas.openxmlformats.org/presentationml/2006/ole">
            <mc:AlternateContent xmlns:mc="http://schemas.openxmlformats.org/markup-compatibility/2006">
              <mc:Choice xmlns:v="urn:schemas-microsoft-com:vml" Requires="v">
                <p:oleObj spid="_x0000_s62481" name="Visio" r:id="rId4" imgW="5743532" imgH="3514805" progId="Visio.Drawing.11">
                  <p:embed/>
                </p:oleObj>
              </mc:Choice>
              <mc:Fallback>
                <p:oleObj name="Visio" r:id="rId4" imgW="5743532" imgH="3514805" progId="Visio.Drawing.11">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17060" y="4110512"/>
                        <a:ext cx="4509880" cy="2558375"/>
                      </a:xfrm>
                      <a:prstGeom prst="rect">
                        <a:avLst/>
                      </a:prstGeom>
                      <a:noFill/>
                    </p:spPr>
                  </p:pic>
                </p:oleObj>
              </mc:Fallback>
            </mc:AlternateContent>
          </a:graphicData>
        </a:graphic>
      </p:graphicFrame>
      <p:sp>
        <p:nvSpPr>
          <p:cNvPr id="11" name="Rectangle 8"/>
          <p:cNvSpPr>
            <a:spLocks noChangeArrowheads="1"/>
          </p:cNvSpPr>
          <p:nvPr/>
        </p:nvSpPr>
        <p:spPr bwMode="auto">
          <a:xfrm>
            <a:off x="2675106" y="1742500"/>
            <a:ext cx="1144541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文本框 8"/>
          <p:cNvSpPr txBox="1"/>
          <p:nvPr/>
        </p:nvSpPr>
        <p:spPr>
          <a:xfrm>
            <a:off x="680936" y="1855290"/>
            <a:ext cx="3988340"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子脉冲表达式</a:t>
            </a:r>
            <a:endParaRPr lang="zh-CN" altLang="en-US" sz="3000" dirty="0">
              <a:solidFill>
                <a:schemeClr val="tx1"/>
              </a:solidFill>
              <a:effectLst/>
              <a:latin typeface="宋体" panose="02010600030101010101" pitchFamily="2" charset="-122"/>
              <a:ea typeface="宋体" panose="02010600030101010101" pitchFamily="2" charset="-122"/>
            </a:endParaRPr>
          </a:p>
        </p:txBody>
      </p:sp>
      <p:pic>
        <p:nvPicPr>
          <p:cNvPr id="3" name="图片 2"/>
          <p:cNvPicPr>
            <a:picLocks noChangeAspect="1"/>
          </p:cNvPicPr>
          <p:nvPr/>
        </p:nvPicPr>
        <p:blipFill>
          <a:blip r:embed="rId6"/>
          <a:stretch>
            <a:fillRect/>
          </a:stretch>
        </p:blipFill>
        <p:spPr>
          <a:xfrm>
            <a:off x="4900972" y="1742500"/>
            <a:ext cx="2537701" cy="930512"/>
          </a:xfrm>
          <a:prstGeom prst="rect">
            <a:avLst/>
          </a:prstGeom>
        </p:spPr>
      </p:pic>
      <p:pic>
        <p:nvPicPr>
          <p:cNvPr id="6" name="图片 5"/>
          <p:cNvPicPr>
            <a:picLocks noChangeAspect="1"/>
          </p:cNvPicPr>
          <p:nvPr/>
        </p:nvPicPr>
        <p:blipFill>
          <a:blip r:embed="rId7"/>
          <a:stretch>
            <a:fillRect/>
          </a:stretch>
        </p:blipFill>
        <p:spPr>
          <a:xfrm>
            <a:off x="4900972" y="3487775"/>
            <a:ext cx="3028044" cy="830796"/>
          </a:xfrm>
          <a:prstGeom prst="rect">
            <a:avLst/>
          </a:prstGeom>
        </p:spPr>
      </p:pic>
      <p:sp>
        <p:nvSpPr>
          <p:cNvPr id="13" name="文本框 12"/>
          <p:cNvSpPr txBox="1"/>
          <p:nvPr/>
        </p:nvSpPr>
        <p:spPr>
          <a:xfrm>
            <a:off x="680936" y="2826922"/>
            <a:ext cx="3988340"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归一化子脉冲表达式</a:t>
            </a:r>
            <a:endParaRPr lang="zh-CN" altLang="en-US" sz="3000" dirty="0">
              <a:solidFill>
                <a:schemeClr val="tx1"/>
              </a:solidFill>
              <a:effectLst/>
              <a:latin typeface="宋体" panose="02010600030101010101" pitchFamily="2" charset="-122"/>
              <a:ea typeface="宋体" panose="02010600030101010101" pitchFamily="2" charset="-122"/>
            </a:endParaRPr>
          </a:p>
        </p:txBody>
      </p:sp>
      <p:pic>
        <p:nvPicPr>
          <p:cNvPr id="12" name="图片 11"/>
          <p:cNvPicPr>
            <a:picLocks noChangeAspect="1"/>
          </p:cNvPicPr>
          <p:nvPr/>
        </p:nvPicPr>
        <p:blipFill>
          <a:blip r:embed="rId8"/>
          <a:stretch>
            <a:fillRect/>
          </a:stretch>
        </p:blipFill>
        <p:spPr>
          <a:xfrm>
            <a:off x="4893012" y="2690917"/>
            <a:ext cx="2993225" cy="826007"/>
          </a:xfrm>
          <a:prstGeom prst="rect">
            <a:avLst/>
          </a:prstGeom>
        </p:spPr>
      </p:pic>
      <p:sp>
        <p:nvSpPr>
          <p:cNvPr id="16" name="文本框 15"/>
          <p:cNvSpPr txBox="1"/>
          <p:nvPr/>
        </p:nvSpPr>
        <p:spPr>
          <a:xfrm>
            <a:off x="634175" y="3653622"/>
            <a:ext cx="3988340"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归一化表达式</a:t>
            </a:r>
            <a:endParaRPr lang="zh-CN" altLang="en-US" sz="3000" dirty="0">
              <a:solidFill>
                <a:schemeClr val="tx1"/>
              </a:solidFill>
              <a:effectLst/>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37962087"/>
      </p:ext>
    </p:extLst>
  </p:cSld>
  <p:clrMapOvr>
    <a:masterClrMapping/>
  </p:clrMapOvr>
  <p:transition>
    <p:blinds/>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2" name="Rectangle 2"/>
          <p:cNvSpPr>
            <a:spLocks noChangeArrowheads="1"/>
          </p:cNvSpPr>
          <p:nvPr/>
        </p:nvSpPr>
        <p:spPr bwMode="auto">
          <a:xfrm>
            <a:off x="2402732" y="340468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p:cNvSpPr txBox="1"/>
          <p:nvPr/>
        </p:nvSpPr>
        <p:spPr>
          <a:xfrm>
            <a:off x="11545" y="975408"/>
            <a:ext cx="5902871" cy="553998"/>
          </a:xfrm>
          <a:prstGeom prst="rect">
            <a:avLst/>
          </a:prstGeom>
          <a:noFill/>
        </p:spPr>
        <p:txBody>
          <a:bodyPr wrap="square" rtlCol="0">
            <a:spAutoFit/>
          </a:bodyPr>
          <a:lstStyle/>
          <a:p>
            <a:r>
              <a:rPr lang="zh-CN" altLang="en-US" sz="3000" dirty="0">
                <a:solidFill>
                  <a:schemeClr val="tx1"/>
                </a:solidFill>
                <a:effectLst/>
                <a:latin typeface="宋体" panose="02010600030101010101" pitchFamily="2" charset="-122"/>
                <a:ea typeface="宋体" panose="02010600030101010101" pitchFamily="2" charset="-122"/>
              </a:rPr>
              <a:t>均匀相干脉冲串信号的</a:t>
            </a:r>
            <a:r>
              <a:rPr lang="zh-CN" altLang="en-US" sz="3000" dirty="0" smtClean="0">
                <a:solidFill>
                  <a:schemeClr val="tx1"/>
                </a:solidFill>
                <a:effectLst/>
                <a:latin typeface="宋体" panose="02010600030101010101" pitchFamily="2" charset="-122"/>
                <a:ea typeface="宋体" panose="02010600030101010101" pitchFamily="2" charset="-122"/>
              </a:rPr>
              <a:t>模糊函数</a:t>
            </a:r>
            <a:endParaRPr lang="zh-CN" altLang="en-US" sz="3000" dirty="0">
              <a:solidFill>
                <a:schemeClr val="tx1"/>
              </a:solidFill>
              <a:effectLst/>
              <a:latin typeface="宋体" panose="02010600030101010101" pitchFamily="2" charset="-122"/>
              <a:ea typeface="宋体" panose="02010600030101010101" pitchFamily="2" charset="-122"/>
            </a:endParaRPr>
          </a:p>
        </p:txBody>
      </p:sp>
      <p:pic>
        <p:nvPicPr>
          <p:cNvPr id="5" name="图片 4"/>
          <p:cNvPicPr>
            <a:picLocks noChangeAspect="1"/>
          </p:cNvPicPr>
          <p:nvPr/>
        </p:nvPicPr>
        <p:blipFill>
          <a:blip r:embed="rId2"/>
          <a:stretch>
            <a:fillRect/>
          </a:stretch>
        </p:blipFill>
        <p:spPr>
          <a:xfrm>
            <a:off x="1305791" y="3038853"/>
            <a:ext cx="6847629" cy="978669"/>
          </a:xfrm>
          <a:prstGeom prst="rect">
            <a:avLst/>
          </a:prstGeom>
        </p:spPr>
      </p:pic>
    </p:spTree>
    <p:extLst>
      <p:ext uri="{BB962C8B-B14F-4D97-AF65-F5344CB8AC3E}">
        <p14:creationId xmlns:p14="http://schemas.microsoft.com/office/powerpoint/2010/main" val="3142464469"/>
      </p:ext>
    </p:extLst>
  </p:cSld>
  <p:clrMapOvr>
    <a:masterClrMapping/>
  </p:clrMapOvr>
  <p:transition>
    <p:blinds/>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模糊度图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pic>
        <p:nvPicPr>
          <p:cNvPr id="11" name="图片 10"/>
          <p:cNvPicPr>
            <a:picLocks noChangeAspect="1"/>
          </p:cNvPicPr>
          <p:nvPr/>
        </p:nvPicPr>
        <p:blipFill>
          <a:blip r:embed="rId3"/>
          <a:stretch>
            <a:fillRect/>
          </a:stretch>
        </p:blipFill>
        <p:spPr>
          <a:xfrm>
            <a:off x="1477150" y="5759131"/>
            <a:ext cx="11301557" cy="427661"/>
          </a:xfrm>
          <a:prstGeom prst="rect">
            <a:avLst/>
          </a:prstGeom>
        </p:spPr>
      </p:pic>
      <p:pic>
        <p:nvPicPr>
          <p:cNvPr id="6451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169" y="1653503"/>
            <a:ext cx="4508500" cy="338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51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6500" y="1844446"/>
            <a:ext cx="4127500" cy="309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18567582"/>
      </p:ext>
    </p:extLst>
  </p:cSld>
  <p:clrMapOvr>
    <a:masterClrMapping/>
  </p:clrMapOvr>
  <p:transition>
    <p:blinds/>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距离模糊图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速度模糊图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pic>
        <p:nvPicPr>
          <p:cNvPr id="634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0163" y="1941723"/>
            <a:ext cx="3605820" cy="2717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6833" y="1883015"/>
            <a:ext cx="3690961" cy="2775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1"/>
          <p:cNvPicPr>
            <a:picLocks noChangeAspect="1"/>
          </p:cNvPicPr>
          <p:nvPr/>
        </p:nvPicPr>
        <p:blipFill>
          <a:blip r:embed="rId5"/>
          <a:stretch>
            <a:fillRect/>
          </a:stretch>
        </p:blipFill>
        <p:spPr>
          <a:xfrm>
            <a:off x="1710614" y="4759623"/>
            <a:ext cx="11301557" cy="427661"/>
          </a:xfrm>
          <a:prstGeom prst="rect">
            <a:avLst/>
          </a:prstGeom>
        </p:spPr>
      </p:pic>
    </p:spTree>
    <p:extLst>
      <p:ext uri="{BB962C8B-B14F-4D97-AF65-F5344CB8AC3E}">
        <p14:creationId xmlns:p14="http://schemas.microsoft.com/office/powerpoint/2010/main" val="570456045"/>
      </p:ext>
    </p:extLst>
  </p:cSld>
  <p:clrMapOvr>
    <a:masterClrMapping/>
  </p:clrMapOvr>
  <p:transition>
    <p:blinds/>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rgbClr val="4D4D4D"/>
                </a:solidFill>
                <a:effectLst/>
                <a:latin typeface="宋体" panose="02010600030101010101" pitchFamily="2" charset="-122"/>
                <a:ea typeface="宋体" panose="02010600030101010101" pitchFamily="2" charset="-122"/>
              </a:rPr>
              <a:t>模糊图</a:t>
            </a:r>
            <a:endParaRPr lang="en-US" altLang="zh-CN" sz="3000" dirty="0" smtClean="0">
              <a:solidFill>
                <a:srgbClr val="4D4D4D"/>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rgbClr val="4D4D4D"/>
                </a:solidFill>
                <a:effectLst/>
                <a:latin typeface="宋体" panose="02010600030101010101" pitchFamily="2" charset="-122"/>
                <a:ea typeface="宋体" panose="02010600030101010101" pitchFamily="2" charset="-122"/>
              </a:rPr>
              <a:t>模糊度图</a:t>
            </a:r>
            <a:endParaRPr lang="en-US" altLang="zh-CN" sz="3000" dirty="0" smtClean="0">
              <a:solidFill>
                <a:srgbClr val="4D4D4D"/>
              </a:solidFill>
              <a:effectLst/>
              <a:latin typeface="宋体" panose="02010600030101010101" pitchFamily="2" charset="-122"/>
              <a:ea typeface="宋体" panose="02010600030101010101" pitchFamily="2" charset="-122"/>
            </a:endParaRPr>
          </a:p>
        </p:txBody>
      </p:sp>
      <p:pic>
        <p:nvPicPr>
          <p:cNvPr id="655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491" y="1638762"/>
            <a:ext cx="4567970" cy="3156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53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80370" y="1723089"/>
            <a:ext cx="4941452" cy="3213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p:cNvPicPr>
            <a:picLocks noChangeAspect="1"/>
          </p:cNvPicPr>
          <p:nvPr/>
        </p:nvPicPr>
        <p:blipFill>
          <a:blip r:embed="rId5"/>
          <a:stretch>
            <a:fillRect/>
          </a:stretch>
        </p:blipFill>
        <p:spPr>
          <a:xfrm>
            <a:off x="988538" y="5678463"/>
            <a:ext cx="12528000" cy="474084"/>
          </a:xfrm>
          <a:prstGeom prst="rect">
            <a:avLst/>
          </a:prstGeom>
          <a:noFill/>
          <a:ln>
            <a:noFill/>
          </a:ln>
        </p:spPr>
      </p:pic>
    </p:spTree>
    <p:extLst>
      <p:ext uri="{BB962C8B-B14F-4D97-AF65-F5344CB8AC3E}">
        <p14:creationId xmlns:p14="http://schemas.microsoft.com/office/powerpoint/2010/main" val="872792423"/>
      </p:ext>
    </p:extLst>
  </p:cSld>
  <p:clrMapOvr>
    <a:masterClrMapping/>
  </p:clrMapOvr>
  <p:transition>
    <p:blinds/>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rgbClr val="4D4D4D"/>
                </a:solidFill>
                <a:effectLst/>
                <a:latin typeface="宋体" panose="02010600030101010101" pitchFamily="2" charset="-122"/>
                <a:ea typeface="宋体" panose="02010600030101010101" pitchFamily="2" charset="-122"/>
              </a:rPr>
              <a:t>距离模糊图</a:t>
            </a:r>
            <a:endParaRPr lang="en-US" altLang="zh-CN" sz="3000" dirty="0" smtClean="0">
              <a:solidFill>
                <a:srgbClr val="4D4D4D"/>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rgbClr val="4D4D4D"/>
                </a:solidFill>
                <a:effectLst/>
                <a:latin typeface="宋体" panose="02010600030101010101" pitchFamily="2" charset="-122"/>
                <a:ea typeface="宋体" panose="02010600030101010101" pitchFamily="2" charset="-122"/>
              </a:rPr>
              <a:t>速度模糊图</a:t>
            </a:r>
            <a:endParaRPr lang="en-US" altLang="zh-CN" sz="3000" dirty="0" smtClean="0">
              <a:solidFill>
                <a:srgbClr val="4D4D4D"/>
              </a:solidFill>
              <a:effectLst/>
              <a:latin typeface="宋体" panose="02010600030101010101" pitchFamily="2" charset="-122"/>
              <a:ea typeface="宋体" panose="02010600030101010101" pitchFamily="2" charset="-122"/>
            </a:endParaRPr>
          </a:p>
        </p:txBody>
      </p:sp>
      <p:pic>
        <p:nvPicPr>
          <p:cNvPr id="665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5799" y="1941723"/>
            <a:ext cx="3619948" cy="2717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56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58865" y="1941723"/>
            <a:ext cx="3609286" cy="2717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9"/>
          <p:cNvPicPr>
            <a:picLocks noChangeAspect="1"/>
          </p:cNvPicPr>
          <p:nvPr/>
        </p:nvPicPr>
        <p:blipFill>
          <a:blip r:embed="rId5"/>
          <a:stretch>
            <a:fillRect/>
          </a:stretch>
        </p:blipFill>
        <p:spPr>
          <a:xfrm>
            <a:off x="1494376" y="4658755"/>
            <a:ext cx="12528000" cy="474084"/>
          </a:xfrm>
          <a:prstGeom prst="rect">
            <a:avLst/>
          </a:prstGeom>
          <a:noFill/>
          <a:ln>
            <a:noFill/>
          </a:ln>
        </p:spPr>
      </p:pic>
    </p:spTree>
    <p:extLst>
      <p:ext uri="{BB962C8B-B14F-4D97-AF65-F5344CB8AC3E}">
        <p14:creationId xmlns:p14="http://schemas.microsoft.com/office/powerpoint/2010/main" val="1960198091"/>
      </p:ext>
    </p:extLst>
  </p:cSld>
  <p:clrMapOvr>
    <a:masterClrMapping/>
  </p:clrMapOvr>
  <p:transition>
    <p:blinds/>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smtClean="0">
                <a:latin typeface="楷体" panose="02010609060101010101" pitchFamily="49" charset="-122"/>
                <a:ea typeface="楷体" panose="02010609060101010101" pitchFamily="49" charset="-122"/>
              </a:rPr>
              <a:t>结论</a:t>
            </a:r>
          </a:p>
        </p:txBody>
      </p:sp>
      <p:sp>
        <p:nvSpPr>
          <p:cNvPr id="4" name="Rectangle 3"/>
          <p:cNvSpPr txBox="1">
            <a:spLocks noChangeArrowheads="1"/>
          </p:cNvSpPr>
          <p:nvPr/>
        </p:nvSpPr>
        <p:spPr bwMode="auto">
          <a:xfrm>
            <a:off x="882649" y="1093787"/>
            <a:ext cx="7444227" cy="4081327"/>
          </a:xfrm>
          <a:prstGeom prst="rect">
            <a:avLst/>
          </a:prstGeom>
          <a:noFill/>
          <a:ln w="9525">
            <a:noFill/>
            <a:miter lim="800000"/>
            <a:headEnd/>
            <a:tailEnd/>
          </a:ln>
        </p:spPr>
        <p:txBody>
          <a:bodyPr/>
          <a:lstStyle/>
          <a:p>
            <a:pPr algn="l" eaLnBrk="0" hangingPunct="0">
              <a:spcBef>
                <a:spcPts val="0"/>
              </a:spcBef>
              <a:buClr>
                <a:schemeClr val="folHlink"/>
              </a:buClr>
              <a:buFont typeface="Wingdings" pitchFamily="2" charset="2"/>
              <a:buChar char="Ø"/>
              <a:defRPr/>
            </a:pPr>
            <a:r>
              <a:rPr lang="zh-CN" altLang="en-US" sz="2400" kern="0" dirty="0">
                <a:solidFill>
                  <a:schemeClr val="accent1">
                    <a:lumMod val="50000"/>
                  </a:schemeClr>
                </a:solidFill>
                <a:effectLst/>
                <a:latin typeface="+mn-lt"/>
                <a:ea typeface="宋体" charset="-122"/>
              </a:rPr>
              <a:t> 通过仿真发现</a:t>
            </a:r>
            <a:r>
              <a:rPr lang="zh-CN" altLang="en-US" sz="2400" kern="0" dirty="0" smtClean="0">
                <a:solidFill>
                  <a:schemeClr val="accent1">
                    <a:lumMod val="50000"/>
                  </a:schemeClr>
                </a:solidFill>
                <a:effectLst/>
                <a:latin typeface="+mn-lt"/>
                <a:ea typeface="宋体" charset="-122"/>
              </a:rPr>
              <a:t>，单载频矩形脉冲信号有良好的速度分辨力，但是距离方向上较模糊。</a:t>
            </a:r>
            <a:endParaRPr lang="en-US" altLang="zh-CN" sz="2400" kern="0" dirty="0" smtClean="0">
              <a:solidFill>
                <a:schemeClr val="accent1">
                  <a:lumMod val="50000"/>
                </a:schemeClr>
              </a:solidFill>
              <a:effectLst/>
              <a:latin typeface="+mn-lt"/>
              <a:ea typeface="宋体" charset="-122"/>
            </a:endParaRPr>
          </a:p>
          <a:p>
            <a:pPr algn="l" eaLnBrk="0" hangingPunct="0">
              <a:spcBef>
                <a:spcPts val="0"/>
              </a:spcBef>
              <a:buClr>
                <a:schemeClr val="folHlink"/>
              </a:buClr>
              <a:buFont typeface="Wingdings" pitchFamily="2" charset="2"/>
              <a:buChar char="Ø"/>
              <a:defRPr/>
            </a:pPr>
            <a:r>
              <a:rPr lang="en-US" altLang="zh-CN" sz="2400" kern="0" dirty="0" smtClean="0">
                <a:solidFill>
                  <a:schemeClr val="accent1">
                    <a:lumMod val="50000"/>
                  </a:schemeClr>
                </a:solidFill>
                <a:effectLst/>
                <a:latin typeface="+mn-lt"/>
                <a:ea typeface="宋体" charset="-122"/>
              </a:rPr>
              <a:t> </a:t>
            </a:r>
            <a:r>
              <a:rPr lang="zh-CN" altLang="en-US" sz="2400" kern="0" dirty="0" smtClean="0">
                <a:solidFill>
                  <a:schemeClr val="accent1">
                    <a:lumMod val="50000"/>
                  </a:schemeClr>
                </a:solidFill>
                <a:effectLst/>
                <a:latin typeface="+mn-lt"/>
                <a:ea typeface="宋体" charset="-122"/>
              </a:rPr>
              <a:t>通过仿真发现，均匀相干脉冲串信号在主峰附近有着非常好的速度、距离分辨力，但是离开主峰会有周期性的模糊范围。</a:t>
            </a:r>
            <a:endParaRPr lang="en-US" altLang="zh-CN" sz="2400" kern="0" dirty="0" smtClean="0">
              <a:solidFill>
                <a:schemeClr val="accent1">
                  <a:lumMod val="50000"/>
                </a:schemeClr>
              </a:solidFill>
              <a:effectLst/>
              <a:latin typeface="+mn-lt"/>
              <a:ea typeface="宋体" charset="-122"/>
            </a:endParaRPr>
          </a:p>
          <a:p>
            <a:pPr algn="l" eaLnBrk="0" hangingPunct="0">
              <a:spcBef>
                <a:spcPts val="0"/>
              </a:spcBef>
              <a:buClr>
                <a:schemeClr val="folHlink"/>
              </a:buClr>
              <a:buFont typeface="Wingdings" pitchFamily="2" charset="2"/>
              <a:buChar char="Ø"/>
              <a:defRPr/>
            </a:pPr>
            <a:r>
              <a:rPr lang="zh-CN" altLang="en-US" sz="2400" kern="0" dirty="0">
                <a:solidFill>
                  <a:schemeClr val="accent1">
                    <a:lumMod val="50000"/>
                  </a:schemeClr>
                </a:solidFill>
                <a:effectLst/>
                <a:latin typeface="+mn-lt"/>
                <a:ea typeface="宋体" charset="-122"/>
              </a:rPr>
              <a:t>单载频矩形脉冲信号适合注重于区分速度差的</a:t>
            </a:r>
            <a:r>
              <a:rPr lang="zh-CN" altLang="en-US" sz="2400" kern="0" dirty="0" smtClean="0">
                <a:solidFill>
                  <a:schemeClr val="accent1">
                    <a:lumMod val="50000"/>
                  </a:schemeClr>
                </a:solidFill>
                <a:effectLst/>
                <a:latin typeface="+mn-lt"/>
                <a:ea typeface="宋体" charset="-122"/>
              </a:rPr>
              <a:t>雷达。</a:t>
            </a:r>
            <a:endParaRPr lang="en-US" altLang="zh-CN" sz="2400" kern="0" dirty="0">
              <a:solidFill>
                <a:schemeClr val="accent1">
                  <a:lumMod val="50000"/>
                </a:schemeClr>
              </a:solidFill>
              <a:effectLst/>
              <a:latin typeface="+mn-lt"/>
              <a:ea typeface="宋体" charset="-122"/>
            </a:endParaRPr>
          </a:p>
          <a:p>
            <a:pPr algn="l" eaLnBrk="0" hangingPunct="0">
              <a:spcBef>
                <a:spcPts val="0"/>
              </a:spcBef>
              <a:buClr>
                <a:schemeClr val="folHlink"/>
              </a:buClr>
              <a:buFont typeface="Wingdings" pitchFamily="2" charset="2"/>
              <a:buChar char="Ø"/>
              <a:defRPr/>
            </a:pPr>
            <a:r>
              <a:rPr lang="zh-CN" altLang="en-US" sz="2400" kern="0" dirty="0" smtClean="0">
                <a:solidFill>
                  <a:schemeClr val="accent1">
                    <a:lumMod val="50000"/>
                  </a:schemeClr>
                </a:solidFill>
                <a:effectLst/>
                <a:latin typeface="+mn-lt"/>
                <a:ea typeface="宋体" charset="-122"/>
              </a:rPr>
              <a:t>本</a:t>
            </a:r>
            <a:r>
              <a:rPr lang="zh-CN" altLang="en-US" sz="2400" kern="0" dirty="0">
                <a:solidFill>
                  <a:schemeClr val="accent1">
                    <a:lumMod val="50000"/>
                  </a:schemeClr>
                </a:solidFill>
                <a:effectLst/>
                <a:latin typeface="+mn-lt"/>
                <a:ea typeface="宋体" charset="-122"/>
              </a:rPr>
              <a:t>论文只是进行</a:t>
            </a:r>
            <a:r>
              <a:rPr lang="zh-CN" altLang="en-US" sz="2400" kern="0" dirty="0" smtClean="0">
                <a:solidFill>
                  <a:schemeClr val="accent1">
                    <a:lumMod val="50000"/>
                  </a:schemeClr>
                </a:solidFill>
                <a:effectLst/>
                <a:latin typeface="+mn-lt"/>
                <a:ea typeface="宋体" charset="-122"/>
              </a:rPr>
              <a:t>了</a:t>
            </a:r>
            <a:r>
              <a:rPr lang="zh-CN" altLang="en-US" sz="2400" kern="0" dirty="0" smtClean="0">
                <a:solidFill>
                  <a:schemeClr val="accent1">
                    <a:lumMod val="50000"/>
                  </a:schemeClr>
                </a:solidFill>
                <a:effectLst/>
                <a:latin typeface="+mn-lt"/>
                <a:ea typeface="宋体" charset="-122"/>
              </a:rPr>
              <a:t>理想情况下</a:t>
            </a:r>
            <a:r>
              <a:rPr lang="zh-CN" altLang="en-US" sz="2400" kern="0" dirty="0" smtClean="0">
                <a:solidFill>
                  <a:schemeClr val="accent1">
                    <a:lumMod val="50000"/>
                  </a:schemeClr>
                </a:solidFill>
                <a:effectLst/>
                <a:latin typeface="+mn-lt"/>
                <a:ea typeface="宋体" charset="-122"/>
              </a:rPr>
              <a:t>分析</a:t>
            </a:r>
            <a:r>
              <a:rPr lang="zh-CN" altLang="en-US" sz="2400" kern="0" dirty="0">
                <a:solidFill>
                  <a:schemeClr val="accent1">
                    <a:lumMod val="50000"/>
                  </a:schemeClr>
                </a:solidFill>
                <a:effectLst/>
                <a:latin typeface="+mn-lt"/>
                <a:ea typeface="宋体" charset="-122"/>
              </a:rPr>
              <a:t>仿真</a:t>
            </a:r>
            <a:r>
              <a:rPr lang="zh-CN" altLang="en-US" sz="2400" kern="0" dirty="0" smtClean="0">
                <a:solidFill>
                  <a:schemeClr val="accent1">
                    <a:lumMod val="50000"/>
                  </a:schemeClr>
                </a:solidFill>
                <a:effectLst/>
                <a:latin typeface="+mn-lt"/>
                <a:ea typeface="宋体" charset="-122"/>
              </a:rPr>
              <a:t>，</a:t>
            </a:r>
            <a:r>
              <a:rPr lang="zh-CN" altLang="en-US" sz="2400" kern="0" dirty="0" smtClean="0">
                <a:solidFill>
                  <a:schemeClr val="accent1">
                    <a:lumMod val="50000"/>
                  </a:schemeClr>
                </a:solidFill>
                <a:effectLst/>
                <a:latin typeface="+mn-lt"/>
                <a:ea typeface="宋体" charset="-122"/>
              </a:rPr>
              <a:t>对于现实情况下的噪声问题并没有进行讨论</a:t>
            </a:r>
            <a:r>
              <a:rPr lang="zh-CN" altLang="en-US" sz="2400" kern="0" dirty="0">
                <a:solidFill>
                  <a:schemeClr val="accent1">
                    <a:lumMod val="50000"/>
                  </a:schemeClr>
                </a:solidFill>
                <a:effectLst/>
                <a:latin typeface="+mn-lt"/>
                <a:ea typeface="宋体" charset="-122"/>
              </a:rPr>
              <a:t>。</a:t>
            </a:r>
            <a:endParaRPr lang="zh-CN" altLang="en-US" sz="2400" kern="0" dirty="0">
              <a:solidFill>
                <a:schemeClr val="accent1">
                  <a:lumMod val="50000"/>
                </a:schemeClr>
              </a:solidFill>
              <a:effectLst/>
              <a:latin typeface="+mn-lt"/>
              <a:ea typeface="宋体" charset="-122"/>
            </a:endParaRPr>
          </a:p>
        </p:txBody>
      </p:sp>
    </p:spTree>
    <p:extLst>
      <p:ext uri="{BB962C8B-B14F-4D97-AF65-F5344CB8AC3E}">
        <p14:creationId xmlns:p14="http://schemas.microsoft.com/office/powerpoint/2010/main" val="3023212373"/>
      </p:ext>
    </p:extLst>
  </p:cSld>
  <p:clrMapOvr>
    <a:masterClrMapping/>
  </p:clrMapOvr>
  <p:transition>
    <p:blinds/>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txBox="1">
            <a:spLocks noChangeArrowheads="1"/>
          </p:cNvSpPr>
          <p:nvPr/>
        </p:nvSpPr>
        <p:spPr bwMode="auto">
          <a:xfrm>
            <a:off x="942748" y="1398360"/>
            <a:ext cx="7121525" cy="4204153"/>
          </a:xfrm>
          <a:prstGeom prst="rect">
            <a:avLst/>
          </a:prstGeom>
          <a:noFill/>
          <a:ln w="9525">
            <a:noFill/>
            <a:miter lim="800000"/>
            <a:headEnd/>
            <a:tailEnd/>
          </a:ln>
        </p:spPr>
        <p:txBody>
          <a:bodyPr anchor="ctr"/>
          <a:lstStyle/>
          <a:p>
            <a:pPr eaLnBrk="0" hangingPunct="0">
              <a:spcBef>
                <a:spcPts val="0"/>
              </a:spcBef>
              <a:buClr>
                <a:schemeClr val="folHlink"/>
              </a:buClr>
              <a:buFont typeface="Wingdings" pitchFamily="2" charset="2"/>
              <a:buNone/>
              <a:defRPr/>
            </a:pPr>
            <a:r>
              <a:rPr lang="zh-CN" altLang="en-US" sz="7200" b="1" kern="0"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ffectLst/>
                <a:latin typeface="华文新魏" pitchFamily="2" charset="-122"/>
                <a:ea typeface="华文新魏" pitchFamily="2" charset="-122"/>
              </a:rPr>
              <a:t>  谢谢各位老师！</a:t>
            </a:r>
          </a:p>
        </p:txBody>
      </p:sp>
    </p:spTree>
  </p:cSld>
  <p:clrMapOvr>
    <a:masterClrMapping/>
  </p:clrMapOvr>
  <p:transition>
    <p:blinds/>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200" smtClean="0">
                <a:latin typeface="楷体" panose="02010609060101010101" pitchFamily="49" charset="-122"/>
                <a:ea typeface="楷体" panose="02010609060101010101" pitchFamily="49" charset="-122"/>
              </a:rPr>
              <a:t>论文主要内容</a:t>
            </a:r>
          </a:p>
        </p:txBody>
      </p:sp>
      <p:sp>
        <p:nvSpPr>
          <p:cNvPr id="3" name="内容占位符 2"/>
          <p:cNvSpPr>
            <a:spLocks noGrp="1"/>
          </p:cNvSpPr>
          <p:nvPr>
            <p:ph idx="1"/>
          </p:nvPr>
        </p:nvSpPr>
        <p:spPr>
          <a:xfrm>
            <a:off x="571500" y="1355725"/>
            <a:ext cx="2674938" cy="1512888"/>
          </a:xfrm>
        </p:spPr>
        <p:txBody>
          <a:bodyPr/>
          <a:lstStyle/>
          <a:p>
            <a:pPr eaLnBrk="1" fontAlgn="auto" hangingPunct="1">
              <a:spcBef>
                <a:spcPts val="0"/>
              </a:spcBef>
              <a:spcAft>
                <a:spcPts val="0"/>
              </a:spcAft>
              <a:buFont typeface="Wingdings" panose="05000000000000000000" pitchFamily="2" charset="2"/>
              <a:buNone/>
              <a:defRPr/>
            </a:pPr>
            <a:r>
              <a:rPr lang="en-US" altLang="zh-CN" sz="3600" dirty="0" smtClean="0">
                <a:solidFill>
                  <a:schemeClr val="bg1">
                    <a:lumMod val="65000"/>
                  </a:schemeClr>
                </a:solidFill>
                <a:latin typeface="华文楷体" panose="02010600040101010101" pitchFamily="2" charset="-122"/>
                <a:ea typeface="华文楷体" panose="02010600040101010101" pitchFamily="2" charset="-122"/>
              </a:rPr>
              <a:t>CONTENTS</a:t>
            </a:r>
            <a:endParaRPr lang="zh-CN" altLang="en-US" sz="3600" dirty="0">
              <a:solidFill>
                <a:schemeClr val="bg1">
                  <a:lumMod val="65000"/>
                </a:schemeClr>
              </a:solidFill>
              <a:latin typeface="华文楷体" panose="02010600040101010101" pitchFamily="2" charset="-122"/>
              <a:ea typeface="华文楷体" panose="02010600040101010101" pitchFamily="2" charset="-122"/>
            </a:endParaRPr>
          </a:p>
        </p:txBody>
      </p:sp>
      <p:cxnSp>
        <p:nvCxnSpPr>
          <p:cNvPr id="17" name="直接连接符 16"/>
          <p:cNvCxnSpPr/>
          <p:nvPr/>
        </p:nvCxnSpPr>
        <p:spPr>
          <a:xfrm>
            <a:off x="3473450" y="1111250"/>
            <a:ext cx="9525" cy="42481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8" name="文本框 16"/>
          <p:cNvSpPr txBox="1">
            <a:spLocks noChangeArrowheads="1"/>
          </p:cNvSpPr>
          <p:nvPr/>
        </p:nvSpPr>
        <p:spPr bwMode="auto">
          <a:xfrm>
            <a:off x="4048125" y="1397000"/>
            <a:ext cx="377825" cy="585788"/>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1</a:t>
            </a:r>
            <a:endParaRPr lang="zh-CN" altLang="en-US" sz="3200" dirty="0">
              <a:solidFill>
                <a:schemeClr val="accent1">
                  <a:lumMod val="50000"/>
                </a:schemeClr>
              </a:solidFill>
              <a:latin typeface="华文楷体" pitchFamily="2" charset="-122"/>
              <a:ea typeface="华文楷体" pitchFamily="2" charset="-122"/>
            </a:endParaRPr>
          </a:p>
        </p:txBody>
      </p:sp>
      <p:sp>
        <p:nvSpPr>
          <p:cNvPr id="19" name="文本框 16"/>
          <p:cNvSpPr txBox="1">
            <a:spLocks noChangeArrowheads="1"/>
          </p:cNvSpPr>
          <p:nvPr/>
        </p:nvSpPr>
        <p:spPr bwMode="auto">
          <a:xfrm>
            <a:off x="4048125" y="2754313"/>
            <a:ext cx="377825" cy="584200"/>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3</a:t>
            </a:r>
            <a:endParaRPr lang="zh-CN" altLang="en-US" sz="3200" dirty="0">
              <a:solidFill>
                <a:schemeClr val="accent1">
                  <a:lumMod val="50000"/>
                </a:schemeClr>
              </a:solidFill>
              <a:latin typeface="华文楷体" pitchFamily="2" charset="-122"/>
              <a:ea typeface="华文楷体" pitchFamily="2" charset="-122"/>
            </a:endParaRPr>
          </a:p>
        </p:txBody>
      </p:sp>
      <p:sp>
        <p:nvSpPr>
          <p:cNvPr id="20" name="文本框 16"/>
          <p:cNvSpPr txBox="1">
            <a:spLocks noChangeArrowheads="1"/>
          </p:cNvSpPr>
          <p:nvPr/>
        </p:nvSpPr>
        <p:spPr bwMode="auto">
          <a:xfrm>
            <a:off x="4048125" y="2038350"/>
            <a:ext cx="377825" cy="584200"/>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2</a:t>
            </a:r>
            <a:endParaRPr lang="zh-CN" altLang="en-US" sz="3200" dirty="0">
              <a:solidFill>
                <a:schemeClr val="accent1">
                  <a:lumMod val="50000"/>
                </a:schemeClr>
              </a:solidFill>
              <a:latin typeface="华文楷体" pitchFamily="2" charset="-122"/>
              <a:ea typeface="华文楷体" pitchFamily="2" charset="-122"/>
            </a:endParaRPr>
          </a:p>
        </p:txBody>
      </p:sp>
      <p:sp>
        <p:nvSpPr>
          <p:cNvPr id="21" name="文本框 16"/>
          <p:cNvSpPr txBox="1">
            <a:spLocks noChangeArrowheads="1"/>
          </p:cNvSpPr>
          <p:nvPr/>
        </p:nvSpPr>
        <p:spPr bwMode="auto">
          <a:xfrm>
            <a:off x="4079875" y="3409950"/>
            <a:ext cx="376238" cy="584200"/>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4</a:t>
            </a:r>
            <a:endParaRPr lang="zh-CN" altLang="en-US" sz="3200" dirty="0">
              <a:solidFill>
                <a:schemeClr val="accent1">
                  <a:lumMod val="50000"/>
                </a:schemeClr>
              </a:solidFill>
              <a:latin typeface="华文楷体" pitchFamily="2" charset="-122"/>
              <a:ea typeface="华文楷体" pitchFamily="2" charset="-122"/>
            </a:endParaRPr>
          </a:p>
        </p:txBody>
      </p:sp>
      <p:cxnSp>
        <p:nvCxnSpPr>
          <p:cNvPr id="22" name="直接连接符 21"/>
          <p:cNvCxnSpPr/>
          <p:nvPr/>
        </p:nvCxnSpPr>
        <p:spPr>
          <a:xfrm flipH="1">
            <a:off x="4291013" y="1622425"/>
            <a:ext cx="246062" cy="246063"/>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4291013" y="2262188"/>
            <a:ext cx="246062" cy="246062"/>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4291013" y="2994025"/>
            <a:ext cx="246062" cy="246063"/>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4335463" y="3633788"/>
            <a:ext cx="246062" cy="246062"/>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26" name="文本框 18"/>
          <p:cNvSpPr txBox="1">
            <a:spLocks noChangeArrowheads="1"/>
          </p:cNvSpPr>
          <p:nvPr/>
        </p:nvSpPr>
        <p:spPr bwMode="auto">
          <a:xfrm>
            <a:off x="4708525" y="1308100"/>
            <a:ext cx="2546350" cy="655638"/>
          </a:xfrm>
          <a:prstGeom prst="rect">
            <a:avLst/>
          </a:prstGeom>
          <a:noFill/>
          <a:ln w="9525">
            <a:noFill/>
            <a:miter lim="800000"/>
            <a:headEnd/>
            <a:tailEnd/>
          </a:ln>
        </p:spPr>
        <p:txBody>
          <a:bodyPr>
            <a:spAutoFit/>
          </a:bodyPr>
          <a:lstStyle/>
          <a:p>
            <a:pPr marL="0" lvl="1" algn="l">
              <a:lnSpc>
                <a:spcPct val="150000"/>
              </a:lnSpc>
              <a:defRPr/>
            </a:pPr>
            <a:r>
              <a:rPr lang="zh-CN" altLang="en-US" sz="2800" b="1" dirty="0">
                <a:solidFill>
                  <a:schemeClr val="accent1">
                    <a:lumMod val="50000"/>
                  </a:schemeClr>
                </a:solidFill>
                <a:latin typeface="宋体" pitchFamily="2" charset="-122"/>
                <a:ea typeface="宋体" pitchFamily="2" charset="-122"/>
              </a:rPr>
              <a:t>背景和意义</a:t>
            </a:r>
            <a:endParaRPr lang="en-US" altLang="zh-CN" sz="2800" b="1" dirty="0">
              <a:solidFill>
                <a:schemeClr val="accent1">
                  <a:lumMod val="50000"/>
                </a:schemeClr>
              </a:solidFill>
              <a:latin typeface="宋体" pitchFamily="2" charset="-122"/>
              <a:ea typeface="宋体" pitchFamily="2" charset="-122"/>
            </a:endParaRPr>
          </a:p>
        </p:txBody>
      </p:sp>
      <p:sp>
        <p:nvSpPr>
          <p:cNvPr id="27" name="文本框 18"/>
          <p:cNvSpPr txBox="1">
            <a:spLocks noChangeArrowheads="1"/>
          </p:cNvSpPr>
          <p:nvPr/>
        </p:nvSpPr>
        <p:spPr bwMode="auto">
          <a:xfrm>
            <a:off x="4708525" y="1962150"/>
            <a:ext cx="2652713" cy="637675"/>
          </a:xfrm>
          <a:prstGeom prst="rect">
            <a:avLst/>
          </a:prstGeom>
          <a:noFill/>
          <a:ln w="9525">
            <a:noFill/>
            <a:miter lim="800000"/>
            <a:headEnd/>
            <a:tailEnd/>
          </a:ln>
        </p:spPr>
        <p:txBody>
          <a:bodyPr>
            <a:spAutoFit/>
          </a:bodyPr>
          <a:lstStyle/>
          <a:p>
            <a:pPr marL="0" lvl="1" algn="l">
              <a:lnSpc>
                <a:spcPct val="150000"/>
              </a:lnSpc>
              <a:defRPr/>
            </a:pPr>
            <a:r>
              <a:rPr lang="zh-CN" altLang="en-US" sz="2800" b="1" dirty="0" smtClean="0">
                <a:solidFill>
                  <a:schemeClr val="accent1">
                    <a:lumMod val="50000"/>
                  </a:schemeClr>
                </a:solidFill>
                <a:latin typeface="宋体" pitchFamily="2" charset="-122"/>
                <a:ea typeface="宋体" pitchFamily="2" charset="-122"/>
              </a:rPr>
              <a:t>模糊函数介绍</a:t>
            </a:r>
            <a:endParaRPr lang="en-US" altLang="zh-CN" sz="2800" b="1" dirty="0">
              <a:solidFill>
                <a:schemeClr val="accent1">
                  <a:lumMod val="50000"/>
                </a:schemeClr>
              </a:solidFill>
              <a:latin typeface="宋体" pitchFamily="2" charset="-122"/>
              <a:ea typeface="宋体" pitchFamily="2" charset="-122"/>
            </a:endParaRPr>
          </a:p>
        </p:txBody>
      </p:sp>
      <p:sp>
        <p:nvSpPr>
          <p:cNvPr id="28" name="文本框 18"/>
          <p:cNvSpPr txBox="1">
            <a:spLocks noChangeArrowheads="1"/>
          </p:cNvSpPr>
          <p:nvPr/>
        </p:nvSpPr>
        <p:spPr bwMode="auto">
          <a:xfrm>
            <a:off x="4708525" y="2633663"/>
            <a:ext cx="3452981" cy="738664"/>
          </a:xfrm>
          <a:prstGeom prst="rect">
            <a:avLst/>
          </a:prstGeom>
          <a:noFill/>
          <a:ln w="9525">
            <a:noFill/>
            <a:miter lim="800000"/>
            <a:headEnd/>
            <a:tailEnd/>
          </a:ln>
        </p:spPr>
        <p:txBody>
          <a:bodyPr wrap="square">
            <a:spAutoFit/>
          </a:bodyPr>
          <a:lstStyle/>
          <a:p>
            <a:pPr marL="0" lvl="1" algn="l">
              <a:lnSpc>
                <a:spcPct val="150000"/>
              </a:lnSpc>
              <a:defRPr/>
            </a:pPr>
            <a:r>
              <a:rPr lang="zh-CN" altLang="en-US" sz="2800" b="1" dirty="0" smtClean="0">
                <a:solidFill>
                  <a:schemeClr val="accent1">
                    <a:lumMod val="50000"/>
                  </a:schemeClr>
                </a:solidFill>
                <a:latin typeface="宋体" pitchFamily="2" charset="-122"/>
                <a:ea typeface="宋体" pitchFamily="2" charset="-122"/>
              </a:rPr>
              <a:t>单载频矩形脉冲信号</a:t>
            </a:r>
            <a:endParaRPr lang="en-US" altLang="zh-CN" sz="2800" b="1" dirty="0">
              <a:solidFill>
                <a:schemeClr val="accent1">
                  <a:lumMod val="50000"/>
                </a:schemeClr>
              </a:solidFill>
              <a:latin typeface="宋体" pitchFamily="2" charset="-122"/>
              <a:ea typeface="宋体" pitchFamily="2" charset="-122"/>
            </a:endParaRPr>
          </a:p>
        </p:txBody>
      </p:sp>
      <p:sp>
        <p:nvSpPr>
          <p:cNvPr id="29" name="文本框 18"/>
          <p:cNvSpPr txBox="1">
            <a:spLocks noChangeArrowheads="1"/>
          </p:cNvSpPr>
          <p:nvPr/>
        </p:nvSpPr>
        <p:spPr bwMode="auto">
          <a:xfrm>
            <a:off x="4724400" y="3289300"/>
            <a:ext cx="3505200" cy="738664"/>
          </a:xfrm>
          <a:prstGeom prst="rect">
            <a:avLst/>
          </a:prstGeom>
          <a:noFill/>
          <a:ln w="9525">
            <a:noFill/>
            <a:miter lim="800000"/>
            <a:headEnd/>
            <a:tailEnd/>
          </a:ln>
        </p:spPr>
        <p:txBody>
          <a:bodyPr wrap="square">
            <a:spAutoFit/>
          </a:bodyPr>
          <a:lstStyle/>
          <a:p>
            <a:pPr marL="0" lvl="1" algn="l">
              <a:lnSpc>
                <a:spcPct val="150000"/>
              </a:lnSpc>
              <a:defRPr/>
            </a:pPr>
            <a:r>
              <a:rPr lang="zh-CN" altLang="en-US" sz="2800" b="1" dirty="0">
                <a:solidFill>
                  <a:schemeClr val="accent1">
                    <a:lumMod val="50000"/>
                  </a:schemeClr>
                </a:solidFill>
                <a:latin typeface="宋体" pitchFamily="2" charset="-122"/>
                <a:ea typeface="宋体" pitchFamily="2" charset="-122"/>
              </a:rPr>
              <a:t>均匀相干</a:t>
            </a:r>
            <a:r>
              <a:rPr lang="zh-CN" altLang="en-US" sz="2800" b="1" dirty="0" smtClean="0">
                <a:solidFill>
                  <a:schemeClr val="accent1">
                    <a:lumMod val="50000"/>
                  </a:schemeClr>
                </a:solidFill>
                <a:latin typeface="宋体" pitchFamily="2" charset="-122"/>
                <a:ea typeface="宋体" pitchFamily="2" charset="-122"/>
              </a:rPr>
              <a:t>脉冲串信号</a:t>
            </a:r>
            <a:endParaRPr lang="en-US" altLang="zh-CN" sz="2800" b="1" dirty="0">
              <a:solidFill>
                <a:schemeClr val="accent1">
                  <a:lumMod val="50000"/>
                </a:schemeClr>
              </a:solidFill>
              <a:latin typeface="宋体" pitchFamily="2" charset="-122"/>
              <a:ea typeface="宋体" pitchFamily="2" charset="-122"/>
            </a:endParaRPr>
          </a:p>
        </p:txBody>
      </p:sp>
      <p:sp>
        <p:nvSpPr>
          <p:cNvPr id="30" name="文本框 16"/>
          <p:cNvSpPr txBox="1">
            <a:spLocks noChangeArrowheads="1"/>
          </p:cNvSpPr>
          <p:nvPr/>
        </p:nvSpPr>
        <p:spPr bwMode="auto">
          <a:xfrm>
            <a:off x="4094561" y="4070350"/>
            <a:ext cx="377027" cy="584775"/>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5</a:t>
            </a:r>
            <a:endParaRPr lang="zh-CN" altLang="en-US" sz="3200" dirty="0">
              <a:solidFill>
                <a:schemeClr val="accent1">
                  <a:lumMod val="50000"/>
                </a:schemeClr>
              </a:solidFill>
              <a:latin typeface="华文楷体" pitchFamily="2" charset="-122"/>
              <a:ea typeface="华文楷体" pitchFamily="2" charset="-122"/>
            </a:endParaRPr>
          </a:p>
        </p:txBody>
      </p:sp>
      <p:cxnSp>
        <p:nvCxnSpPr>
          <p:cNvPr id="31" name="直接连接符 30"/>
          <p:cNvCxnSpPr/>
          <p:nvPr/>
        </p:nvCxnSpPr>
        <p:spPr>
          <a:xfrm flipH="1">
            <a:off x="4337050" y="4310062"/>
            <a:ext cx="246062" cy="246063"/>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32" name="文本框 18"/>
          <p:cNvSpPr txBox="1">
            <a:spLocks noChangeArrowheads="1"/>
          </p:cNvSpPr>
          <p:nvPr/>
        </p:nvSpPr>
        <p:spPr bwMode="auto">
          <a:xfrm>
            <a:off x="4754562" y="3949700"/>
            <a:ext cx="2500313" cy="637675"/>
          </a:xfrm>
          <a:prstGeom prst="rect">
            <a:avLst/>
          </a:prstGeom>
          <a:noFill/>
          <a:ln w="9525">
            <a:noFill/>
            <a:miter lim="800000"/>
            <a:headEnd/>
            <a:tailEnd/>
          </a:ln>
        </p:spPr>
        <p:txBody>
          <a:bodyPr>
            <a:spAutoFit/>
          </a:bodyPr>
          <a:lstStyle/>
          <a:p>
            <a:pPr marL="0" lvl="1" algn="l">
              <a:lnSpc>
                <a:spcPct val="150000"/>
              </a:lnSpc>
              <a:defRPr/>
            </a:pPr>
            <a:r>
              <a:rPr lang="zh-CN" altLang="en-US" sz="2800" b="1" dirty="0" smtClean="0">
                <a:solidFill>
                  <a:schemeClr val="accent1">
                    <a:lumMod val="50000"/>
                  </a:schemeClr>
                </a:solidFill>
                <a:latin typeface="宋体" pitchFamily="2" charset="-122"/>
                <a:ea typeface="宋体" pitchFamily="2" charset="-122"/>
              </a:rPr>
              <a:t>结论</a:t>
            </a:r>
            <a:endParaRPr lang="en-US" altLang="zh-CN" sz="2800" b="1" dirty="0">
              <a:solidFill>
                <a:schemeClr val="accent1">
                  <a:lumMod val="50000"/>
                </a:schemeClr>
              </a:solidFill>
              <a:latin typeface="宋体" pitchFamily="2" charset="-122"/>
              <a:ea typeface="宋体" pitchFamily="2" charset="-122"/>
            </a:endParaRPr>
          </a:p>
        </p:txBody>
      </p:sp>
    </p:spTree>
  </p:cSld>
  <p:clrMapOvr>
    <a:masterClrMapping/>
  </p:clrMapOvr>
  <p:transition>
    <p:blinds/>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3"/>
          <p:cNvSpPr>
            <a:spLocks noGrp="1"/>
          </p:cNvSpPr>
          <p:nvPr>
            <p:ph type="title"/>
          </p:nvPr>
        </p:nvSpPr>
        <p:spPr/>
        <p:txBody>
          <a:bodyPr/>
          <a:lstStyle/>
          <a:p>
            <a:pPr eaLnBrk="1" hangingPunct="1"/>
            <a:r>
              <a:rPr lang="zh-CN" altLang="en-US" sz="3200" smtClean="0">
                <a:latin typeface="楷体" panose="02010609060101010101" pitchFamily="49" charset="-122"/>
                <a:ea typeface="楷体" panose="02010609060101010101" pitchFamily="49" charset="-122"/>
              </a:rPr>
              <a:t>研究背景及意义</a:t>
            </a:r>
          </a:p>
        </p:txBody>
      </p:sp>
      <p:sp>
        <p:nvSpPr>
          <p:cNvPr id="25" name="流程图: 可选过程 24"/>
          <p:cNvSpPr/>
          <p:nvPr/>
        </p:nvSpPr>
        <p:spPr bwMode="auto">
          <a:xfrm>
            <a:off x="1371600" y="1839913"/>
            <a:ext cx="501650" cy="681037"/>
          </a:xfrm>
          <a:prstGeom prst="flowChartAlternateProcess">
            <a:avLst/>
          </a:prstGeom>
          <a:noFill/>
          <a:ln w="9525" cap="flat" cmpd="sng" algn="ctr">
            <a:noFill/>
            <a:prstDash val="solid"/>
            <a:round/>
            <a:headEnd type="none" w="med" len="med"/>
            <a:tailEnd type="none" w="med" len="med"/>
          </a:ln>
          <a:effectLst/>
        </p:spPr>
        <p:txBody>
          <a:bodyPr/>
          <a:lstStyle/>
          <a:p>
            <a:pPr>
              <a:defRPr/>
            </a:pPr>
            <a:endParaRPr lang="zh-CN" altLang="en-US"/>
          </a:p>
        </p:txBody>
      </p:sp>
      <p:sp>
        <p:nvSpPr>
          <p:cNvPr id="27" name="流程图: 可选过程 26"/>
          <p:cNvSpPr/>
          <p:nvPr/>
        </p:nvSpPr>
        <p:spPr bwMode="auto">
          <a:xfrm>
            <a:off x="1873250" y="2319338"/>
            <a:ext cx="914400" cy="612775"/>
          </a:xfrm>
          <a:prstGeom prst="flowChartAlternateProcess">
            <a:avLst/>
          </a:prstGeom>
          <a:noFill/>
          <a:ln w="9525" cap="flat" cmpd="sng" algn="ctr">
            <a:noFill/>
            <a:prstDash val="solid"/>
            <a:round/>
            <a:headEnd type="none" w="med" len="med"/>
            <a:tailEnd type="none" w="med" len="med"/>
          </a:ln>
          <a:effectLst/>
        </p:spPr>
        <p:txBody>
          <a:bodyPr/>
          <a:lstStyle/>
          <a:p>
            <a:pPr>
              <a:defRPr/>
            </a:pPr>
            <a:endParaRPr lang="zh-CN" altLang="en-US"/>
          </a:p>
        </p:txBody>
      </p:sp>
      <p:sp>
        <p:nvSpPr>
          <p:cNvPr id="28" name="流程图: 可选过程 27"/>
          <p:cNvSpPr/>
          <p:nvPr/>
        </p:nvSpPr>
        <p:spPr bwMode="auto">
          <a:xfrm>
            <a:off x="877315" y="1609702"/>
            <a:ext cx="646741" cy="3168670"/>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a:spAutoFit/>
          </a:bodyPr>
          <a:lstStyle/>
          <a:p>
            <a:pPr>
              <a:defRPr/>
            </a:pPr>
            <a:r>
              <a:rPr lang="zh-CN" altLang="en-US" sz="2800" b="1" dirty="0">
                <a:solidFill>
                  <a:schemeClr val="accent1">
                    <a:lumMod val="50000"/>
                  </a:schemeClr>
                </a:solidFill>
                <a:latin typeface="楷体" pitchFamily="49" charset="-122"/>
                <a:ea typeface="楷体" pitchFamily="49" charset="-122"/>
              </a:rPr>
              <a:t>雷达应用于二战</a:t>
            </a:r>
          </a:p>
        </p:txBody>
      </p:sp>
      <p:sp>
        <p:nvSpPr>
          <p:cNvPr id="29" name="流程图: 可选过程 28"/>
          <p:cNvSpPr/>
          <p:nvPr/>
        </p:nvSpPr>
        <p:spPr bwMode="auto">
          <a:xfrm>
            <a:off x="2340491" y="1625931"/>
            <a:ext cx="600829" cy="3138607"/>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a:spAutoFit/>
          </a:bodyPr>
          <a:lstStyle/>
          <a:p>
            <a:pPr>
              <a:defRPr/>
            </a:pPr>
            <a:r>
              <a:rPr lang="zh-CN" altLang="en-US" sz="2800" b="1" dirty="0">
                <a:solidFill>
                  <a:schemeClr val="accent1">
                    <a:lumMod val="50000"/>
                  </a:schemeClr>
                </a:solidFill>
                <a:latin typeface="楷体" pitchFamily="49" charset="-122"/>
                <a:ea typeface="楷体" pitchFamily="49" charset="-122"/>
              </a:rPr>
              <a:t>应用</a:t>
            </a:r>
            <a:r>
              <a:rPr lang="zh-CN" altLang="en-US" sz="2800" b="1" dirty="0" smtClean="0">
                <a:solidFill>
                  <a:schemeClr val="accent1">
                    <a:lumMod val="50000"/>
                  </a:schemeClr>
                </a:solidFill>
                <a:latin typeface="楷体" pitchFamily="49" charset="-122"/>
                <a:ea typeface="楷体" pitchFamily="49" charset="-122"/>
              </a:rPr>
              <a:t>于各种领域</a:t>
            </a:r>
            <a:endParaRPr lang="zh-CN" altLang="en-US" sz="2800" b="1" dirty="0">
              <a:solidFill>
                <a:srgbClr val="111111"/>
              </a:solidFill>
              <a:latin typeface="宋体" panose="02010600030101010101" pitchFamily="2" charset="-122"/>
            </a:endParaRPr>
          </a:p>
        </p:txBody>
      </p:sp>
      <p:sp>
        <p:nvSpPr>
          <p:cNvPr id="30" name="流程图: 可选过程 29"/>
          <p:cNvSpPr/>
          <p:nvPr/>
        </p:nvSpPr>
        <p:spPr bwMode="auto">
          <a:xfrm>
            <a:off x="3783136" y="1609702"/>
            <a:ext cx="1023132" cy="3198733"/>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zh-CN" altLang="en-US" sz="2800" b="1" dirty="0" smtClean="0">
                <a:solidFill>
                  <a:schemeClr val="accent1">
                    <a:lumMod val="50000"/>
                  </a:schemeClr>
                </a:solidFill>
                <a:latin typeface="楷体" pitchFamily="49" charset="-122"/>
                <a:ea typeface="楷体" pitchFamily="49" charset="-122"/>
              </a:rPr>
              <a:t>利用模糊函数分析雷达波形性质</a:t>
            </a:r>
            <a:endParaRPr lang="zh-CN" altLang="en-US" sz="2800" b="1" dirty="0">
              <a:solidFill>
                <a:schemeClr val="accent1">
                  <a:lumMod val="50000"/>
                </a:schemeClr>
              </a:solidFill>
              <a:latin typeface="楷体" pitchFamily="49" charset="-122"/>
              <a:ea typeface="楷体" pitchFamily="49" charset="-122"/>
            </a:endParaRPr>
          </a:p>
        </p:txBody>
      </p:sp>
      <p:sp>
        <p:nvSpPr>
          <p:cNvPr id="31" name="流程图: 可选过程 30"/>
          <p:cNvSpPr/>
          <p:nvPr/>
        </p:nvSpPr>
        <p:spPr bwMode="auto">
          <a:xfrm>
            <a:off x="5652112" y="2242192"/>
            <a:ext cx="1013794" cy="1903690"/>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a:spAutoFit/>
          </a:bodyPr>
          <a:lstStyle/>
          <a:p>
            <a:pPr>
              <a:defRPr/>
            </a:pPr>
            <a:r>
              <a:rPr lang="zh-CN" altLang="en-US" sz="2800" b="1" dirty="0" smtClean="0">
                <a:solidFill>
                  <a:schemeClr val="accent1">
                    <a:lumMod val="50000"/>
                  </a:schemeClr>
                </a:solidFill>
                <a:latin typeface="楷体" pitchFamily="49" charset="-122"/>
                <a:ea typeface="楷体" pitchFamily="49" charset="-122"/>
              </a:rPr>
              <a:t>改良雷达信号波形</a:t>
            </a:r>
            <a:endParaRPr lang="zh-CN" altLang="en-US" sz="2000" b="1" dirty="0">
              <a:solidFill>
                <a:schemeClr val="accent1">
                  <a:lumMod val="50000"/>
                </a:schemeClr>
              </a:solidFill>
              <a:latin typeface="楷体" pitchFamily="49" charset="-122"/>
              <a:ea typeface="楷体" pitchFamily="49" charset="-122"/>
            </a:endParaRPr>
          </a:p>
        </p:txBody>
      </p:sp>
      <p:sp>
        <p:nvSpPr>
          <p:cNvPr id="32" name="流程图: 可选过程 31"/>
          <p:cNvSpPr/>
          <p:nvPr/>
        </p:nvSpPr>
        <p:spPr bwMode="auto">
          <a:xfrm>
            <a:off x="7621255" y="1934413"/>
            <a:ext cx="649849" cy="2729448"/>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a:spAutoFit/>
          </a:bodyPr>
          <a:lstStyle/>
          <a:p>
            <a:pPr>
              <a:defRPr/>
            </a:pPr>
            <a:r>
              <a:rPr lang="zh-CN" altLang="en-US" sz="2800" b="1" dirty="0" smtClean="0">
                <a:solidFill>
                  <a:schemeClr val="accent1">
                    <a:lumMod val="50000"/>
                  </a:schemeClr>
                </a:solidFill>
                <a:latin typeface="楷体" pitchFamily="49" charset="-122"/>
                <a:ea typeface="楷体" pitchFamily="49" charset="-122"/>
              </a:rPr>
              <a:t>提高雷达性能</a:t>
            </a:r>
            <a:endParaRPr lang="zh-CN" altLang="en-US" sz="2800" b="1" dirty="0">
              <a:solidFill>
                <a:schemeClr val="accent1">
                  <a:lumMod val="50000"/>
                </a:schemeClr>
              </a:solidFill>
              <a:latin typeface="楷体" pitchFamily="49" charset="-122"/>
              <a:ea typeface="楷体" pitchFamily="49" charset="-122"/>
            </a:endParaRPr>
          </a:p>
        </p:txBody>
      </p:sp>
      <p:sp>
        <p:nvSpPr>
          <p:cNvPr id="33" name="右箭头 32"/>
          <p:cNvSpPr/>
          <p:nvPr/>
        </p:nvSpPr>
        <p:spPr bwMode="auto">
          <a:xfrm>
            <a:off x="1552889" y="3000423"/>
            <a:ext cx="728862" cy="502825"/>
          </a:xfrm>
          <a:prstGeom prst="rightArrow">
            <a:avLst/>
          </a:prstGeom>
          <a:gradFill>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gradFill>
          <a:ln w="12700">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defRPr/>
            </a:pPr>
            <a:endParaRPr lang="zh-CN" altLang="en-US">
              <a:solidFill>
                <a:schemeClr val="bg1"/>
              </a:solidFill>
              <a:latin typeface="Times New Roman" pitchFamily="18" charset="0"/>
              <a:ea typeface="굴림" pitchFamily="34" charset="-127"/>
            </a:endParaRPr>
          </a:p>
        </p:txBody>
      </p:sp>
      <p:sp>
        <p:nvSpPr>
          <p:cNvPr id="34" name="右箭头 33"/>
          <p:cNvSpPr/>
          <p:nvPr/>
        </p:nvSpPr>
        <p:spPr bwMode="auto">
          <a:xfrm>
            <a:off x="3007598" y="3018271"/>
            <a:ext cx="728862" cy="502825"/>
          </a:xfrm>
          <a:prstGeom prst="rightArrow">
            <a:avLst/>
          </a:prstGeom>
          <a:gradFill>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gradFill>
          <a:ln w="12700">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defRPr/>
            </a:pPr>
            <a:endParaRPr lang="zh-CN" altLang="en-US">
              <a:solidFill>
                <a:schemeClr val="bg1"/>
              </a:solidFill>
              <a:latin typeface="Times New Roman" pitchFamily="18" charset="0"/>
              <a:ea typeface="굴림" pitchFamily="34" charset="-127"/>
            </a:endParaRPr>
          </a:p>
        </p:txBody>
      </p:sp>
      <p:sp>
        <p:nvSpPr>
          <p:cNvPr id="35" name="右箭头 34"/>
          <p:cNvSpPr/>
          <p:nvPr/>
        </p:nvSpPr>
        <p:spPr bwMode="auto">
          <a:xfrm>
            <a:off x="4852944" y="3027468"/>
            <a:ext cx="728862" cy="502825"/>
          </a:xfrm>
          <a:prstGeom prst="rightArrow">
            <a:avLst/>
          </a:prstGeom>
          <a:gradFill>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gradFill>
          <a:ln w="12700">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defRPr/>
            </a:pPr>
            <a:endParaRPr lang="zh-CN" altLang="en-US">
              <a:solidFill>
                <a:schemeClr val="bg1"/>
              </a:solidFill>
              <a:latin typeface="Times New Roman" pitchFamily="18" charset="0"/>
              <a:ea typeface="굴림" pitchFamily="34" charset="-127"/>
            </a:endParaRPr>
          </a:p>
        </p:txBody>
      </p:sp>
      <p:sp>
        <p:nvSpPr>
          <p:cNvPr id="36" name="右箭头 35"/>
          <p:cNvSpPr/>
          <p:nvPr/>
        </p:nvSpPr>
        <p:spPr bwMode="auto">
          <a:xfrm>
            <a:off x="6782888" y="3018271"/>
            <a:ext cx="728862" cy="502825"/>
          </a:xfrm>
          <a:prstGeom prst="rightArrow">
            <a:avLst/>
          </a:prstGeom>
          <a:gradFill>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gradFill>
          <a:ln w="12700">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defRPr/>
            </a:pPr>
            <a:endParaRPr lang="zh-CN" altLang="en-US">
              <a:solidFill>
                <a:schemeClr val="bg1"/>
              </a:solidFill>
              <a:latin typeface="Times New Roman" pitchFamily="18" charset="0"/>
              <a:ea typeface="굴림" pitchFamily="34" charset="-127"/>
            </a:endParaRPr>
          </a:p>
        </p:txBody>
      </p:sp>
    </p:spTree>
  </p:cSld>
  <p:clrMapOvr>
    <a:masterClrMapping/>
  </p:clrMapOvr>
  <p:transition>
    <p:blinds/>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雷达模糊函数推导</a:t>
            </a:r>
          </a:p>
        </p:txBody>
      </p:sp>
      <p:pic>
        <p:nvPicPr>
          <p:cNvPr id="3" name="图片 2"/>
          <p:cNvPicPr>
            <a:picLocks noChangeAspect="1"/>
          </p:cNvPicPr>
          <p:nvPr/>
        </p:nvPicPr>
        <p:blipFill>
          <a:blip r:embed="rId3"/>
          <a:stretch>
            <a:fillRect/>
          </a:stretch>
        </p:blipFill>
        <p:spPr>
          <a:xfrm>
            <a:off x="510160" y="4805464"/>
            <a:ext cx="1201421" cy="1581942"/>
          </a:xfrm>
          <a:prstGeom prst="rect">
            <a:avLst/>
          </a:prstGeom>
        </p:spPr>
      </p:pic>
      <p:pic>
        <p:nvPicPr>
          <p:cNvPr id="4" name="图片 3"/>
          <p:cNvPicPr>
            <a:picLocks noChangeAspect="1"/>
          </p:cNvPicPr>
          <p:nvPr/>
        </p:nvPicPr>
        <p:blipFill>
          <a:blip r:embed="rId4"/>
          <a:stretch>
            <a:fillRect/>
          </a:stretch>
        </p:blipFill>
        <p:spPr>
          <a:xfrm>
            <a:off x="4204127" y="2391890"/>
            <a:ext cx="883439" cy="735912"/>
          </a:xfrm>
          <a:prstGeom prst="rect">
            <a:avLst/>
          </a:prstGeom>
        </p:spPr>
      </p:pic>
      <p:cxnSp>
        <p:nvCxnSpPr>
          <p:cNvPr id="8" name="直接箭头连接符 7"/>
          <p:cNvCxnSpPr/>
          <p:nvPr/>
        </p:nvCxnSpPr>
        <p:spPr bwMode="auto">
          <a:xfrm flipV="1">
            <a:off x="1711581" y="2830749"/>
            <a:ext cx="2354581" cy="1887166"/>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0" name="直接箭头连接符 9"/>
          <p:cNvCxnSpPr/>
          <p:nvPr/>
        </p:nvCxnSpPr>
        <p:spPr bwMode="auto">
          <a:xfrm flipH="1">
            <a:off x="1877438" y="3219855"/>
            <a:ext cx="2326689" cy="1838528"/>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2" name="矩形 11"/>
              <p:cNvSpPr/>
              <p:nvPr/>
            </p:nvSpPr>
            <p:spPr>
              <a:xfrm>
                <a:off x="2888871" y="4196216"/>
                <a:ext cx="5198546" cy="5852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3000" i="1" smtClean="0">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1</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d>
                            <m:dPr>
                              <m:begChr m:val=""/>
                              <m:ctrlPr>
                                <a:rPr lang="zh-CN" altLang="en-US" sz="3000" i="1">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e>
                          </m:d>
                        </m:sup>
                      </m:sSup>
                    </m:oMath>
                  </m:oMathPara>
                </a14:m>
                <a:endParaRPr lang="zh-CN" altLang="en-US" sz="3000" dirty="0">
                  <a:solidFill>
                    <a:schemeClr val="tx1"/>
                  </a:solidFill>
                  <a:effectLst/>
                  <a:cs typeface="Times New Roman" panose="02020603050405020304" pitchFamily="18" charset="0"/>
                </a:endParaRPr>
              </a:p>
            </p:txBody>
          </p:sp>
        </mc:Choice>
        <mc:Fallback xmlns="">
          <p:sp>
            <p:nvSpPr>
              <p:cNvPr id="12" name="矩形 11"/>
              <p:cNvSpPr>
                <a:spLocks noRot="1" noChangeAspect="1" noMove="1" noResize="1" noEditPoints="1" noAdjustHandles="1" noChangeArrowheads="1" noChangeShapeType="1" noTextEdit="1"/>
              </p:cNvSpPr>
              <p:nvPr/>
            </p:nvSpPr>
            <p:spPr>
              <a:xfrm>
                <a:off x="2888871" y="4196216"/>
                <a:ext cx="5198546" cy="585288"/>
              </a:xfrm>
              <a:prstGeom prst="rect">
                <a:avLst/>
              </a:prstGeom>
              <a:blipFill rotWithShape="0">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矩形 15"/>
              <p:cNvSpPr/>
              <p:nvPr/>
            </p:nvSpPr>
            <p:spPr>
              <a:xfrm>
                <a:off x="2001422" y="3108011"/>
                <a:ext cx="896265" cy="55399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3000" i="1" smtClean="0">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oMath>
                  </m:oMathPara>
                </a14:m>
                <a:endParaRPr lang="zh-CN" altLang="en-US" sz="3000" dirty="0">
                  <a:solidFill>
                    <a:schemeClr val="tx1"/>
                  </a:solidFill>
                  <a:effectLst/>
                  <a:cs typeface="Times New Roman" panose="02020603050405020304" pitchFamily="18" charset="0"/>
                </a:endParaRPr>
              </a:p>
            </p:txBody>
          </p:sp>
        </mc:Choice>
        <mc:Fallback xmlns="">
          <p:sp>
            <p:nvSpPr>
              <p:cNvPr id="16" name="矩形 15"/>
              <p:cNvSpPr>
                <a:spLocks noRot="1" noChangeAspect="1" noMove="1" noResize="1" noEditPoints="1" noAdjustHandles="1" noChangeArrowheads="1" noChangeShapeType="1" noTextEdit="1"/>
              </p:cNvSpPr>
              <p:nvPr/>
            </p:nvSpPr>
            <p:spPr>
              <a:xfrm>
                <a:off x="2001422" y="3108011"/>
                <a:ext cx="896265" cy="553998"/>
              </a:xfrm>
              <a:prstGeom prst="rect">
                <a:avLst/>
              </a:prstGeom>
              <a:blipFill rotWithShape="0">
                <a:blip r:embed="rId6"/>
                <a:stretch>
                  <a:fillRect/>
                </a:stretch>
              </a:blipFill>
            </p:spPr>
            <p:txBody>
              <a:bodyPr/>
              <a:lstStyle/>
              <a:p>
                <a:r>
                  <a:rPr lang="zh-CN" altLang="en-US">
                    <a:noFill/>
                  </a:rPr>
                  <a:t> </a:t>
                </a:r>
              </a:p>
            </p:txBody>
          </p:sp>
        </mc:Fallback>
      </mc:AlternateContent>
      <p:pic>
        <p:nvPicPr>
          <p:cNvPr id="17" name="图片 16"/>
          <p:cNvPicPr>
            <a:picLocks noChangeAspect="1"/>
          </p:cNvPicPr>
          <p:nvPr/>
        </p:nvPicPr>
        <p:blipFill>
          <a:blip r:embed="rId4"/>
          <a:stretch>
            <a:fillRect/>
          </a:stretch>
        </p:blipFill>
        <p:spPr>
          <a:xfrm>
            <a:off x="5896739" y="1321033"/>
            <a:ext cx="883439" cy="735912"/>
          </a:xfrm>
          <a:prstGeom prst="rect">
            <a:avLst/>
          </a:prstGeom>
        </p:spPr>
      </p:pic>
      <p:cxnSp>
        <p:nvCxnSpPr>
          <p:cNvPr id="18" name="直接箭头连接符 17"/>
          <p:cNvCxnSpPr/>
          <p:nvPr/>
        </p:nvCxnSpPr>
        <p:spPr bwMode="auto">
          <a:xfrm flipV="1">
            <a:off x="1595336" y="1770434"/>
            <a:ext cx="4173166" cy="2811294"/>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cxnSp>
        <p:nvCxnSpPr>
          <p:cNvPr id="20" name="直接箭头连接符 19"/>
          <p:cNvCxnSpPr/>
          <p:nvPr/>
        </p:nvCxnSpPr>
        <p:spPr bwMode="auto">
          <a:xfrm flipH="1">
            <a:off x="1877438" y="2130357"/>
            <a:ext cx="4153711" cy="3083669"/>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1" name="矩形 20"/>
              <p:cNvSpPr/>
              <p:nvPr/>
            </p:nvSpPr>
            <p:spPr>
              <a:xfrm>
                <a:off x="2077499" y="4805464"/>
                <a:ext cx="7206909" cy="5852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3000" i="1" smtClean="0">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2</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d>
                            <m:dPr>
                              <m:begChr m:val=""/>
                              <m:ctrlPr>
                                <a:rPr lang="zh-CN" altLang="en-US" sz="3000" i="1">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e>
                          </m:d>
                        </m:sup>
                      </m:sSup>
                    </m:oMath>
                  </m:oMathPara>
                </a14:m>
                <a:endParaRPr lang="zh-CN" altLang="en-US" sz="3000" dirty="0">
                  <a:solidFill>
                    <a:schemeClr val="tx1"/>
                  </a:solidFill>
                  <a:effectLst/>
                </a:endParaRPr>
              </a:p>
            </p:txBody>
          </p:sp>
        </mc:Choice>
        <mc:Fallback xmlns="">
          <p:sp>
            <p:nvSpPr>
              <p:cNvPr id="21" name="矩形 20"/>
              <p:cNvSpPr>
                <a:spLocks noRot="1" noChangeAspect="1" noMove="1" noResize="1" noEditPoints="1" noAdjustHandles="1" noChangeArrowheads="1" noChangeShapeType="1" noTextEdit="1"/>
              </p:cNvSpPr>
              <p:nvPr/>
            </p:nvSpPr>
            <p:spPr>
              <a:xfrm>
                <a:off x="2077499" y="4805464"/>
                <a:ext cx="7206909" cy="585288"/>
              </a:xfrm>
              <a:prstGeom prst="rect">
                <a:avLst/>
              </a:prstGeom>
              <a:blipFill rotWithShape="0">
                <a:blip r:embed="rId7"/>
                <a:stretch>
                  <a:fillRect/>
                </a:stretch>
              </a:blipFill>
            </p:spPr>
            <p:txBody>
              <a:bodyPr/>
              <a:lstStyle/>
              <a:p>
                <a:r>
                  <a:rPr lang="zh-CN" altLang="en-US">
                    <a:noFill/>
                  </a:rPr>
                  <a:t> </a:t>
                </a:r>
              </a:p>
            </p:txBody>
          </p:sp>
        </mc:Fallback>
      </mc:AlternateContent>
    </p:spTree>
  </p:cSld>
  <p:clrMapOvr>
    <a:masterClrMapping/>
  </p:clrMapOvr>
  <p:transition>
    <p:blinds/>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xit" presetSubtype="0" fill="hold" grpId="1" nodeType="withEffect">
                                  <p:stCondLst>
                                    <p:cond delay="0"/>
                                  </p:stCondLst>
                                  <p:childTnLst>
                                    <p:set>
                                      <p:cBhvr>
                                        <p:cTn id="20" dur="1" fill="hold">
                                          <p:stCondLst>
                                            <p:cond delay="0"/>
                                          </p:stCondLst>
                                        </p:cTn>
                                        <p:tgtEl>
                                          <p:spTgt spid="16"/>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10"/>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2"/>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6" grpId="0"/>
      <p:bldP spid="16" grpId="1"/>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雷达模糊函数推导</a:t>
            </a:r>
          </a:p>
        </p:txBody>
      </p:sp>
      <mc:AlternateContent xmlns:mc="http://schemas.openxmlformats.org/markup-compatibility/2006" xmlns:a14="http://schemas.microsoft.com/office/drawing/2010/main">
        <mc:Choice Requires="a14">
          <p:sp>
            <p:nvSpPr>
              <p:cNvPr id="5" name="矩形 4"/>
              <p:cNvSpPr/>
              <p:nvPr/>
            </p:nvSpPr>
            <p:spPr>
              <a:xfrm>
                <a:off x="1595092" y="1453830"/>
                <a:ext cx="5198546" cy="5852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3000" i="1" smtClean="0">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1</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d>
                            <m:dPr>
                              <m:begChr m:val=""/>
                              <m:ctrlPr>
                                <a:rPr lang="zh-CN" altLang="en-US" sz="3000" i="1">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e>
                          </m:d>
                        </m:sup>
                      </m:sSup>
                    </m:oMath>
                  </m:oMathPara>
                </a14:m>
                <a:endParaRPr lang="zh-CN" altLang="en-US" sz="3000" dirty="0">
                  <a:solidFill>
                    <a:schemeClr val="tx1"/>
                  </a:solidFill>
                  <a:effectLst/>
                  <a:cs typeface="Times New Roman" panose="02020603050405020304" pitchFamily="18" charset="0"/>
                </a:endParaRPr>
              </a:p>
            </p:txBody>
          </p:sp>
        </mc:Choice>
        <mc:Fallback xmlns="">
          <p:sp>
            <p:nvSpPr>
              <p:cNvPr id="5" name="矩形 4"/>
              <p:cNvSpPr>
                <a:spLocks noRot="1" noChangeAspect="1" noMove="1" noResize="1" noEditPoints="1" noAdjustHandles="1" noChangeArrowheads="1" noChangeShapeType="1" noTextEdit="1"/>
              </p:cNvSpPr>
              <p:nvPr/>
            </p:nvSpPr>
            <p:spPr>
              <a:xfrm>
                <a:off x="1595092" y="1453830"/>
                <a:ext cx="5198546" cy="585288"/>
              </a:xfrm>
              <a:prstGeom prst="rect">
                <a:avLst/>
              </a:prstGeom>
              <a:blipFill rotWithShape="0">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矩形 5"/>
              <p:cNvSpPr/>
              <p:nvPr/>
            </p:nvSpPr>
            <p:spPr>
              <a:xfrm>
                <a:off x="1748503" y="899832"/>
                <a:ext cx="896265" cy="55399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3000" i="1" smtClean="0">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oMath>
                  </m:oMathPara>
                </a14:m>
                <a:endParaRPr lang="zh-CN" altLang="en-US" sz="3000" dirty="0">
                  <a:solidFill>
                    <a:schemeClr val="tx1"/>
                  </a:solidFill>
                  <a:effectLst/>
                  <a:cs typeface="Times New Roman" panose="02020603050405020304" pitchFamily="18" charset="0"/>
                </a:endParaRPr>
              </a:p>
            </p:txBody>
          </p:sp>
        </mc:Choice>
        <mc:Fallback xmlns="">
          <p:sp>
            <p:nvSpPr>
              <p:cNvPr id="6" name="矩形 5"/>
              <p:cNvSpPr>
                <a:spLocks noRot="1" noChangeAspect="1" noMove="1" noResize="1" noEditPoints="1" noAdjustHandles="1" noChangeArrowheads="1" noChangeShapeType="1" noTextEdit="1"/>
              </p:cNvSpPr>
              <p:nvPr/>
            </p:nvSpPr>
            <p:spPr>
              <a:xfrm>
                <a:off x="1748503" y="899832"/>
                <a:ext cx="896265" cy="553998"/>
              </a:xfrm>
              <a:prstGeom prst="rect">
                <a:avLst/>
              </a:prstGeom>
              <a:blipFill rotWithShape="0">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矩形 6"/>
              <p:cNvSpPr/>
              <p:nvPr/>
            </p:nvSpPr>
            <p:spPr>
              <a:xfrm>
                <a:off x="1672913" y="2169472"/>
                <a:ext cx="7206909" cy="5852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3000" i="1" smtClean="0">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2</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d>
                            <m:dPr>
                              <m:begChr m:val=""/>
                              <m:ctrlPr>
                                <a:rPr lang="zh-CN" altLang="en-US" sz="3000" i="1">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e>
                          </m:d>
                        </m:sup>
                      </m:sSup>
                    </m:oMath>
                  </m:oMathPara>
                </a14:m>
                <a:endParaRPr lang="zh-CN" altLang="en-US" sz="3000" dirty="0">
                  <a:solidFill>
                    <a:schemeClr val="tx1"/>
                  </a:solidFill>
                  <a:effectLst/>
                </a:endParaRPr>
              </a:p>
            </p:txBody>
          </p:sp>
        </mc:Choice>
        <mc:Fallback xmlns="">
          <p:sp>
            <p:nvSpPr>
              <p:cNvPr id="7" name="矩形 6"/>
              <p:cNvSpPr>
                <a:spLocks noRot="1" noChangeAspect="1" noMove="1" noResize="1" noEditPoints="1" noAdjustHandles="1" noChangeArrowheads="1" noChangeShapeType="1" noTextEdit="1"/>
              </p:cNvSpPr>
              <p:nvPr/>
            </p:nvSpPr>
            <p:spPr>
              <a:xfrm>
                <a:off x="1672913" y="2169472"/>
                <a:ext cx="7206909" cy="585288"/>
              </a:xfrm>
              <a:prstGeom prst="rect">
                <a:avLst/>
              </a:prstGeom>
              <a:blipFill rotWithShape="0">
                <a:blip r:embed="rId5"/>
                <a:stretch>
                  <a:fillRect/>
                </a:stretch>
              </a:blipFill>
            </p:spPr>
            <p:txBody>
              <a:bodyPr/>
              <a:lstStyle/>
              <a:p>
                <a:r>
                  <a:rPr lang="zh-CN" altLang="en-US">
                    <a:noFill/>
                  </a:rPr>
                  <a:t> </a:t>
                </a:r>
              </a:p>
            </p:txBody>
          </p:sp>
        </mc:Fallback>
      </mc:AlternateContent>
      <p:sp>
        <p:nvSpPr>
          <p:cNvPr id="2" name="文本框 1"/>
          <p:cNvSpPr txBox="1"/>
          <p:nvPr/>
        </p:nvSpPr>
        <p:spPr>
          <a:xfrm>
            <a:off x="0" y="899832"/>
            <a:ext cx="196498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发射信号</a:t>
            </a:r>
            <a:endParaRPr lang="zh-CN" altLang="en-US" sz="3000" dirty="0">
              <a:solidFill>
                <a:schemeClr val="tx1"/>
              </a:solidFill>
              <a:effectLst/>
              <a:latin typeface="宋体" panose="02010600030101010101" pitchFamily="2" charset="-122"/>
              <a:ea typeface="宋体" panose="02010600030101010101" pitchFamily="2" charset="-122"/>
            </a:endParaRPr>
          </a:p>
        </p:txBody>
      </p:sp>
      <p:sp>
        <p:nvSpPr>
          <p:cNvPr id="8" name="文本框 7"/>
          <p:cNvSpPr txBox="1"/>
          <p:nvPr/>
        </p:nvSpPr>
        <p:spPr>
          <a:xfrm>
            <a:off x="-87550" y="1482507"/>
            <a:ext cx="196498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目标</a:t>
            </a:r>
            <a:r>
              <a:rPr lang="en-US" altLang="zh-CN" sz="3000" dirty="0" smtClean="0">
                <a:solidFill>
                  <a:schemeClr val="tx1"/>
                </a:solidFill>
                <a:effectLst/>
                <a:latin typeface="宋体" panose="02010600030101010101" pitchFamily="2" charset="-122"/>
                <a:ea typeface="宋体" panose="02010600030101010101" pitchFamily="2" charset="-122"/>
              </a:rPr>
              <a:t>1</a:t>
            </a:r>
            <a:r>
              <a:rPr lang="zh-CN" altLang="en-US" sz="3000" dirty="0" smtClean="0">
                <a:solidFill>
                  <a:schemeClr val="tx1"/>
                </a:solidFill>
                <a:effectLst/>
                <a:latin typeface="宋体" panose="02010600030101010101" pitchFamily="2" charset="-122"/>
                <a:ea typeface="宋体" panose="02010600030101010101" pitchFamily="2" charset="-122"/>
              </a:rPr>
              <a:t>回波</a:t>
            </a:r>
            <a:endParaRPr lang="zh-CN" altLang="en-US" sz="3000" dirty="0">
              <a:solidFill>
                <a:schemeClr val="tx1"/>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68339" y="2185117"/>
            <a:ext cx="196498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目标</a:t>
            </a:r>
            <a:r>
              <a:rPr lang="en-US" altLang="zh-CN" sz="3000" dirty="0" smtClean="0">
                <a:solidFill>
                  <a:schemeClr val="tx1"/>
                </a:solidFill>
                <a:effectLst/>
                <a:latin typeface="宋体" panose="02010600030101010101" pitchFamily="2" charset="-122"/>
                <a:ea typeface="宋体" panose="02010600030101010101" pitchFamily="2" charset="-122"/>
              </a:rPr>
              <a:t>2</a:t>
            </a:r>
            <a:r>
              <a:rPr lang="zh-CN" altLang="en-US" sz="3000" dirty="0" smtClean="0">
                <a:solidFill>
                  <a:schemeClr val="tx1"/>
                </a:solidFill>
                <a:effectLst/>
                <a:latin typeface="宋体" panose="02010600030101010101" pitchFamily="2" charset="-122"/>
                <a:ea typeface="宋体" panose="02010600030101010101" pitchFamily="2" charset="-122"/>
              </a:rPr>
              <a:t>回波</a:t>
            </a:r>
            <a:endParaRPr lang="zh-CN" altLang="en-US" sz="3000" dirty="0">
              <a:solidFill>
                <a:schemeClr val="tx1"/>
              </a:solidFill>
              <a:effectLst/>
              <a:latin typeface="宋体" panose="02010600030101010101" pitchFamily="2" charset="-122"/>
              <a:ea typeface="宋体" panose="02010600030101010101" pitchFamily="2" charset="-122"/>
            </a:endParaRPr>
          </a:p>
        </p:txBody>
      </p:sp>
      <p:sp>
        <p:nvSpPr>
          <p:cNvPr id="3" name="文本框 2"/>
          <p:cNvSpPr txBox="1"/>
          <p:nvPr/>
        </p:nvSpPr>
        <p:spPr>
          <a:xfrm>
            <a:off x="0" y="2959957"/>
            <a:ext cx="3346315" cy="1015663"/>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利用均方差表示目标</a:t>
            </a:r>
            <a:r>
              <a:rPr lang="en-US" altLang="zh-CN" sz="3000" dirty="0" smtClean="0">
                <a:solidFill>
                  <a:schemeClr val="tx1"/>
                </a:solidFill>
                <a:effectLst/>
                <a:latin typeface="宋体" panose="02010600030101010101" pitchFamily="2" charset="-122"/>
                <a:ea typeface="宋体" panose="02010600030101010101" pitchFamily="2" charset="-122"/>
              </a:rPr>
              <a:t>12</a:t>
            </a:r>
            <a:r>
              <a:rPr lang="zh-CN" altLang="en-US" sz="3000" dirty="0" smtClean="0">
                <a:solidFill>
                  <a:schemeClr val="tx1"/>
                </a:solidFill>
                <a:effectLst/>
                <a:latin typeface="宋体" panose="02010600030101010101" pitchFamily="2" charset="-122"/>
                <a:ea typeface="宋体" panose="02010600030101010101" pitchFamily="2" charset="-122"/>
              </a:rPr>
              <a:t>的区分程度</a:t>
            </a:r>
            <a:endParaRPr lang="zh-CN" altLang="en-US" sz="3000" dirty="0">
              <a:solidFill>
                <a:schemeClr val="tx1"/>
              </a:solidFill>
              <a:effectLst/>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10" name="矩形 9"/>
              <p:cNvSpPr/>
              <p:nvPr/>
            </p:nvSpPr>
            <p:spPr>
              <a:xfrm>
                <a:off x="4828837" y="2885114"/>
                <a:ext cx="3929602" cy="10883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nary>
                        <m:naryPr>
                          <m:limLoc m:val="subSup"/>
                          <m:grow m:val="on"/>
                          <m:ctrlPr>
                            <a:rPr lang="zh-CN" altLang="en-US" sz="3000" i="1" smtClean="0">
                              <a:solidFill>
                                <a:schemeClr val="tx1"/>
                              </a:solidFill>
                              <a:effectLst/>
                              <a:latin typeface="Cambria Math" panose="02040503050406030204" pitchFamily="18" charset="0"/>
                            </a:rPr>
                          </m:ctrlPr>
                        </m:naryPr>
                        <m:sub>
                          <m:r>
                            <a:rPr lang="zh-CN" altLang="en-US" sz="3000" i="0">
                              <a:solidFill>
                                <a:schemeClr val="tx1"/>
                              </a:solidFill>
                              <a:effectLst/>
                              <a:latin typeface="Cambria Math" panose="02040503050406030204" pitchFamily="18" charset="0"/>
                            </a:rPr>
                            <m:t>−∞</m:t>
                          </m:r>
                        </m:sub>
                        <m:sup>
                          <m:r>
                            <a:rPr lang="zh-CN" altLang="en-US" sz="3000" i="0">
                              <a:solidFill>
                                <a:schemeClr val="tx1"/>
                              </a:solidFill>
                              <a:effectLst/>
                              <a:latin typeface="Cambria Math" panose="02040503050406030204" pitchFamily="18" charset="0"/>
                            </a:rPr>
                            <m:t>∞</m:t>
                          </m:r>
                        </m:sup>
                        <m:e>
                          <m:sSup>
                            <m:sSupPr>
                              <m:ctrlPr>
                                <a:rPr lang="zh-CN" altLang="en-US" sz="3000" i="1">
                                  <a:solidFill>
                                    <a:schemeClr val="tx1"/>
                                  </a:solidFill>
                                  <a:effectLst/>
                                  <a:latin typeface="Cambria Math" panose="02040503050406030204" pitchFamily="18" charset="0"/>
                                </a:rPr>
                              </m:ctrlPr>
                            </m:sSupPr>
                            <m:e>
                              <m:r>
                                <a:rPr lang="zh-CN" altLang="en-US" sz="3000" i="0">
                                  <a:solidFill>
                                    <a:schemeClr val="tx1"/>
                                  </a:solidFill>
                                  <a:effectLst/>
                                  <a:latin typeface="Cambria Math" panose="02040503050406030204" pitchFamily="18" charset="0"/>
                                </a:rPr>
                                <m:t>|</m:t>
                              </m:r>
                              <m:d>
                                <m:dPr>
                                  <m:begChr m:val=""/>
                                  <m:ctrlPr>
                                    <a:rPr lang="zh-CN" altLang="en-US" sz="3000" i="1">
                                      <a:solidFill>
                                        <a:schemeClr val="tx1"/>
                                      </a:solidFill>
                                      <a:effectLst/>
                                      <a:latin typeface="Cambria Math" panose="02040503050406030204" pitchFamily="18" charset="0"/>
                                    </a:rPr>
                                  </m:ctrlPr>
                                </m:dPr>
                                <m:e>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1</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2</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e>
                              </m:d>
                              <m:r>
                                <a:rPr lang="zh-CN" altLang="en-US" sz="3000" i="0">
                                  <a:solidFill>
                                    <a:schemeClr val="tx1"/>
                                  </a:solidFill>
                                  <a:effectLst/>
                                  <a:latin typeface="Cambria Math" panose="02040503050406030204" pitchFamily="18" charset="0"/>
                                </a:rPr>
                                <m:t>|</m:t>
                              </m:r>
                            </m:e>
                            <m:sup>
                              <m:r>
                                <a:rPr lang="zh-CN" altLang="en-US" sz="3000" i="0">
                                  <a:solidFill>
                                    <a:schemeClr val="tx1"/>
                                  </a:solidFill>
                                  <a:effectLst/>
                                  <a:latin typeface="Cambria Math" panose="02040503050406030204" pitchFamily="18" charset="0"/>
                                </a:rPr>
                                <m:t>2</m:t>
                              </m:r>
                            </m:sup>
                          </m:sSup>
                          <m:r>
                            <a:rPr lang="zh-CN" altLang="en-US" sz="3000" i="1">
                              <a:solidFill>
                                <a:schemeClr val="tx1"/>
                              </a:solidFill>
                              <a:effectLst/>
                              <a:latin typeface="Cambria Math" panose="02040503050406030204" pitchFamily="18" charset="0"/>
                            </a:rPr>
                            <m:t>𝑑𝑡</m:t>
                          </m:r>
                        </m:e>
                      </m:nary>
                    </m:oMath>
                  </m:oMathPara>
                </a14:m>
                <a:endParaRPr lang="zh-CN" altLang="en-US" sz="3000" dirty="0">
                  <a:solidFill>
                    <a:schemeClr val="tx1"/>
                  </a:solidFill>
                  <a:effectLst/>
                </a:endParaRPr>
              </a:p>
            </p:txBody>
          </p:sp>
        </mc:Choice>
        <mc:Fallback xmlns="">
          <p:sp>
            <p:nvSpPr>
              <p:cNvPr id="10" name="矩形 9"/>
              <p:cNvSpPr>
                <a:spLocks noRot="1" noChangeAspect="1" noMove="1" noResize="1" noEditPoints="1" noAdjustHandles="1" noChangeArrowheads="1" noChangeShapeType="1" noTextEdit="1"/>
              </p:cNvSpPr>
              <p:nvPr/>
            </p:nvSpPr>
            <p:spPr>
              <a:xfrm>
                <a:off x="4828837" y="2885114"/>
                <a:ext cx="3929602" cy="1088375"/>
              </a:xfrm>
              <a:prstGeom prst="rect">
                <a:avLst/>
              </a:prstGeom>
              <a:blipFill rotWithShape="0">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矩形 11"/>
              <p:cNvSpPr/>
              <p:nvPr/>
            </p:nvSpPr>
            <p:spPr>
              <a:xfrm>
                <a:off x="3510946" y="3107369"/>
                <a:ext cx="1439274" cy="648126"/>
              </a:xfrm>
              <a:prstGeom prst="rect">
                <a:avLst/>
              </a:prstGeom>
            </p:spPr>
            <p:txBody>
              <a:bodyPr wrap="square">
                <a:spAutoFit/>
              </a:bodyPr>
              <a:lstStyle/>
              <a:p>
                <a14:m>
                  <m:oMath xmlns:m="http://schemas.openxmlformats.org/officeDocument/2006/math">
                    <m:sSubSup>
                      <m:sSubSupPr>
                        <m:ctrlPr>
                          <a:rPr lang="zh-CN" altLang="en-US" sz="3000" i="1" smtClean="0">
                            <a:solidFill>
                              <a:schemeClr val="tx1"/>
                            </a:solidFill>
                            <a:effectLst/>
                            <a:latin typeface="Cambria Math" panose="02040503050406030204" pitchFamily="18" charset="0"/>
                          </a:rPr>
                        </m:ctrlPr>
                      </m:sSubSupPr>
                      <m:e>
                        <m:r>
                          <a:rPr lang="zh-CN" altLang="en-US" sz="3000" i="1">
                            <a:solidFill>
                              <a:schemeClr val="tx1"/>
                            </a:solidFill>
                            <a:effectLst/>
                            <a:latin typeface="Cambria Math" panose="02040503050406030204" pitchFamily="18" charset="0"/>
                          </a:rPr>
                          <m:t>𝜀</m:t>
                        </m:r>
                      </m:e>
                      <m:sub>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sub>
                      <m:sup>
                        <m:r>
                          <a:rPr lang="zh-CN" altLang="en-US" sz="3000" i="0">
                            <a:solidFill>
                              <a:schemeClr val="tx1"/>
                            </a:solidFill>
                            <a:effectLst/>
                            <a:latin typeface="Cambria Math" panose="02040503050406030204" pitchFamily="18" charset="0"/>
                          </a:rPr>
                          <m:t>2</m:t>
                        </m:r>
                      </m:sup>
                    </m:sSubSup>
                  </m:oMath>
                </a14:m>
                <a:r>
                  <a:rPr lang="en-US" altLang="zh-CN" sz="3000" dirty="0" smtClean="0">
                    <a:solidFill>
                      <a:schemeClr val="tx1"/>
                    </a:solidFill>
                    <a:effectLst/>
                  </a:rPr>
                  <a:t>=</a:t>
                </a:r>
                <a:endParaRPr lang="zh-CN" altLang="en-US" sz="3000" dirty="0">
                  <a:solidFill>
                    <a:schemeClr val="tx1"/>
                  </a:solidFill>
                  <a:effectLst/>
                </a:endParaRPr>
              </a:p>
            </p:txBody>
          </p:sp>
        </mc:Choice>
        <mc:Fallback xmlns="">
          <p:sp>
            <p:nvSpPr>
              <p:cNvPr id="12" name="矩形 11"/>
              <p:cNvSpPr>
                <a:spLocks noRot="1" noChangeAspect="1" noMove="1" noResize="1" noEditPoints="1" noAdjustHandles="1" noChangeArrowheads="1" noChangeShapeType="1" noTextEdit="1"/>
              </p:cNvSpPr>
              <p:nvPr/>
            </p:nvSpPr>
            <p:spPr>
              <a:xfrm>
                <a:off x="3510946" y="3107369"/>
                <a:ext cx="1439274" cy="648126"/>
              </a:xfrm>
              <a:prstGeom prst="rect">
                <a:avLst/>
              </a:prstGeom>
              <a:blipFill rotWithShape="0">
                <a:blip r:embed="rId7"/>
                <a:stretch>
                  <a:fillRect t="-8491" r="-3814" b="-1792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8" name="矩形 17"/>
              <p:cNvSpPr/>
              <p:nvPr/>
            </p:nvSpPr>
            <p:spPr>
              <a:xfrm>
                <a:off x="1102687" y="1742480"/>
                <a:ext cx="7452299" cy="77886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2000" smtClean="0">
                          <a:solidFill>
                            <a:schemeClr val="tx1"/>
                          </a:solidFill>
                          <a:effectLst/>
                          <a:latin typeface="Cambria Math" panose="02040503050406030204" pitchFamily="18" charset="0"/>
                        </a:rPr>
                        <m:t>=</m:t>
                      </m:r>
                      <m:r>
                        <a:rPr lang="zh-CN" altLang="en-US" sz="2000" i="0">
                          <a:solidFill>
                            <a:schemeClr val="tx1"/>
                          </a:solidFill>
                          <a:effectLst/>
                          <a:latin typeface="Cambria Math" panose="02040503050406030204" pitchFamily="18" charset="0"/>
                        </a:rPr>
                        <m:t>2</m:t>
                      </m:r>
                      <m:d>
                        <m:dPr>
                          <m:begChr m:val="{"/>
                          <m:endChr m:val="}"/>
                          <m:ctrlPr>
                            <a:rPr lang="zh-CN" altLang="en-US" sz="2000" i="1">
                              <a:solidFill>
                                <a:schemeClr val="tx1"/>
                              </a:solidFill>
                              <a:effectLst/>
                              <a:latin typeface="Cambria Math" panose="02040503050406030204" pitchFamily="18" charset="0"/>
                            </a:rPr>
                          </m:ctrlPr>
                        </m:dPr>
                        <m:e>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𝐸</m:t>
                              </m:r>
                            </m:e>
                            <m:sub>
                              <m:r>
                                <a:rPr lang="zh-CN" altLang="en-US" sz="2000" i="0">
                                  <a:solidFill>
                                    <a:schemeClr val="tx1"/>
                                  </a:solidFill>
                                  <a:effectLst/>
                                  <a:latin typeface="Cambria Math" panose="02040503050406030204" pitchFamily="18" charset="0"/>
                                </a:rPr>
                                <m:t>1</m:t>
                              </m:r>
                            </m:sub>
                          </m:sSub>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𝐸</m:t>
                              </m:r>
                            </m:e>
                            <m:sub>
                              <m:r>
                                <a:rPr lang="zh-CN" altLang="en-US" sz="2000" i="0">
                                  <a:solidFill>
                                    <a:schemeClr val="tx1"/>
                                  </a:solidFill>
                                  <a:effectLst/>
                                  <a:latin typeface="Cambria Math" panose="02040503050406030204" pitchFamily="18" charset="0"/>
                                </a:rPr>
                                <m:t>2</m:t>
                              </m:r>
                            </m:sub>
                          </m:sSub>
                          <m:r>
                            <a:rPr lang="zh-CN" altLang="en-US" sz="2000" i="0">
                              <a:solidFill>
                                <a:schemeClr val="tx1"/>
                              </a:solidFill>
                              <a:effectLst/>
                              <a:latin typeface="Cambria Math" panose="02040503050406030204" pitchFamily="18" charset="0"/>
                            </a:rPr>
                            <m:t>−</m:t>
                          </m:r>
                          <m:r>
                            <m:rPr>
                              <m:sty m:val="p"/>
                            </m:rPr>
                            <a:rPr lang="zh-CN" altLang="en-US" sz="2000" i="0">
                              <a:solidFill>
                                <a:schemeClr val="tx1"/>
                              </a:solidFill>
                              <a:effectLst/>
                              <a:latin typeface="Cambria Math" panose="02040503050406030204" pitchFamily="18" charset="0"/>
                            </a:rPr>
                            <m:t>Re</m:t>
                          </m:r>
                          <m:d>
                            <m:dPr>
                              <m:begChr m:val="["/>
                              <m:endChr m:val="]"/>
                              <m:ctrlPr>
                                <a:rPr lang="zh-CN" altLang="en-US" sz="2000" i="1">
                                  <a:solidFill>
                                    <a:schemeClr val="tx1"/>
                                  </a:solidFill>
                                  <a:effectLst/>
                                  <a:latin typeface="Cambria Math" panose="02040503050406030204" pitchFamily="18" charset="0"/>
                                </a:rPr>
                              </m:ctrlPr>
                            </m:dPr>
                            <m:e>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𝑒</m:t>
                                  </m:r>
                                </m:e>
                                <m:sup>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𝑗</m:t>
                                  </m:r>
                                  <m:r>
                                    <a:rPr lang="zh-CN" altLang="en-US" sz="2000" i="0">
                                      <a:solidFill>
                                        <a:schemeClr val="tx1"/>
                                      </a:solidFill>
                                      <a:effectLst/>
                                      <a:latin typeface="Cambria Math" panose="02040503050406030204" pitchFamily="18" charset="0"/>
                                    </a:rPr>
                                    <m:t>2</m:t>
                                  </m:r>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𝑓</m:t>
                                      </m:r>
                                    </m:e>
                                    <m:sub>
                                      <m:r>
                                        <a:rPr lang="zh-CN" altLang="en-US" sz="2000" i="1">
                                          <a:solidFill>
                                            <a:schemeClr val="tx1"/>
                                          </a:solidFill>
                                          <a:effectLst/>
                                          <a:latin typeface="Cambria Math" panose="02040503050406030204" pitchFamily="18" charset="0"/>
                                        </a:rPr>
                                        <m:t>𝑑</m:t>
                                      </m:r>
                                    </m:sub>
                                  </m:sSub>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sup>
                              </m:sSup>
                              <m:nary>
                                <m:naryPr>
                                  <m:limLoc m:val="subSup"/>
                                  <m:grow m:val="on"/>
                                  <m:ctrlPr>
                                    <a:rPr lang="zh-CN" altLang="en-US" sz="2000" i="1">
                                      <a:solidFill>
                                        <a:schemeClr val="tx1"/>
                                      </a:solidFill>
                                      <a:effectLst/>
                                      <a:latin typeface="Cambria Math" panose="02040503050406030204" pitchFamily="18" charset="0"/>
                                    </a:rPr>
                                  </m:ctrlPr>
                                </m:naryPr>
                                <m:sub>
                                  <m:r>
                                    <a:rPr lang="zh-CN" altLang="en-US" sz="2000" i="0">
                                      <a:solidFill>
                                        <a:schemeClr val="tx1"/>
                                      </a:solidFill>
                                      <a:effectLst/>
                                      <a:latin typeface="Cambria Math" panose="02040503050406030204" pitchFamily="18" charset="0"/>
                                    </a:rPr>
                                    <m:t>−∞</m:t>
                                  </m:r>
                                </m:sub>
                                <m:sup>
                                  <m:r>
                                    <a:rPr lang="zh-CN" altLang="en-US" sz="2000" i="0">
                                      <a:solidFill>
                                        <a:schemeClr val="tx1"/>
                                      </a:solidFill>
                                      <a:effectLst/>
                                      <a:latin typeface="Cambria Math" panose="02040503050406030204" pitchFamily="18" charset="0"/>
                                    </a:rPr>
                                    <m:t>∞</m:t>
                                  </m:r>
                                </m:sup>
                                <m:e>
                                  <m:r>
                                    <a:rPr lang="zh-CN" altLang="en-US" sz="2000" i="1">
                                      <a:solidFill>
                                        <a:schemeClr val="tx1"/>
                                      </a:solidFill>
                                      <a:effectLst/>
                                      <a:latin typeface="Cambria Math" panose="02040503050406030204" pitchFamily="18" charset="0"/>
                                    </a:rPr>
                                    <m:t>𝑢</m:t>
                                  </m:r>
                                  <m:r>
                                    <a:rPr lang="zh-CN" altLang="en-US" sz="2000" i="0">
                                      <a:solidFill>
                                        <a:schemeClr val="tx1"/>
                                      </a:solidFill>
                                      <a:effectLst/>
                                      <a:latin typeface="Cambria Math" panose="02040503050406030204" pitchFamily="18" charset="0"/>
                                    </a:rPr>
                                    <m:t>(</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𝑡</m:t>
                                      </m:r>
                                    </m:e>
                                    <m:sup>
                                      <m:r>
                                        <a:rPr lang="zh-CN" altLang="en-US" sz="2000" i="0">
                                          <a:solidFill>
                                            <a:schemeClr val="tx1"/>
                                          </a:solidFill>
                                          <a:effectLst/>
                                          <a:latin typeface="Cambria Math" panose="02040503050406030204" pitchFamily="18" charset="0"/>
                                        </a:rPr>
                                        <m:t>′</m:t>
                                      </m:r>
                                    </m:sup>
                                  </m:sSup>
                                  <m:r>
                                    <a:rPr lang="zh-CN" altLang="en-US" sz="2000" i="0">
                                      <a:solidFill>
                                        <a:schemeClr val="tx1"/>
                                      </a:solidFill>
                                      <a:effectLst/>
                                      <a:latin typeface="Cambria Math" panose="02040503050406030204" pitchFamily="18" charset="0"/>
                                    </a:rPr>
                                    <m:t>)</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𝑢</m:t>
                                      </m:r>
                                    </m:e>
                                    <m:sup>
                                      <m:r>
                                        <a:rPr lang="zh-CN" altLang="en-US" sz="2000" i="0">
                                          <a:solidFill>
                                            <a:schemeClr val="tx1"/>
                                          </a:solidFill>
                                          <a:effectLst/>
                                          <a:latin typeface="Cambria Math" panose="02040503050406030204" pitchFamily="18" charset="0"/>
                                        </a:rPr>
                                        <m:t>∗</m:t>
                                      </m:r>
                                    </m:sup>
                                  </m:sSup>
                                  <m:r>
                                    <a:rPr lang="zh-CN" altLang="en-US" sz="2000" i="0">
                                      <a:solidFill>
                                        <a:schemeClr val="tx1"/>
                                      </a:solidFill>
                                      <a:effectLst/>
                                      <a:latin typeface="Cambria Math" panose="02040503050406030204" pitchFamily="18" charset="0"/>
                                    </a:rPr>
                                    <m:t>(</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𝑡</m:t>
                                      </m:r>
                                    </m:e>
                                    <m:sup>
                                      <m:r>
                                        <a:rPr lang="zh-CN" altLang="en-US" sz="2000" i="0">
                                          <a:solidFill>
                                            <a:schemeClr val="tx1"/>
                                          </a:solidFill>
                                          <a:effectLst/>
                                          <a:latin typeface="Cambria Math" panose="02040503050406030204" pitchFamily="18" charset="0"/>
                                        </a:rPr>
                                        <m:t>′</m:t>
                                      </m:r>
                                    </m:sup>
                                  </m:sSup>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𝑒</m:t>
                                      </m:r>
                                    </m:e>
                                    <m:sup>
                                      <m:r>
                                        <a:rPr lang="zh-CN" altLang="en-US" sz="2000" i="1">
                                          <a:solidFill>
                                            <a:schemeClr val="tx1"/>
                                          </a:solidFill>
                                          <a:effectLst/>
                                          <a:latin typeface="Cambria Math" panose="02040503050406030204" pitchFamily="18" charset="0"/>
                                        </a:rPr>
                                        <m:t>𝑗</m:t>
                                      </m:r>
                                      <m:r>
                                        <a:rPr lang="zh-CN" altLang="en-US" sz="2000" i="0">
                                          <a:solidFill>
                                            <a:schemeClr val="tx1"/>
                                          </a:solidFill>
                                          <a:effectLst/>
                                          <a:latin typeface="Cambria Math" panose="02040503050406030204" pitchFamily="18" charset="0"/>
                                        </a:rPr>
                                        <m:t>2</m:t>
                                      </m:r>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𝑡</m:t>
                                          </m:r>
                                        </m:e>
                                        <m:sup>
                                          <m:r>
                                            <a:rPr lang="zh-CN" altLang="en-US" sz="2000" i="0">
                                              <a:solidFill>
                                                <a:schemeClr val="tx1"/>
                                              </a:solidFill>
                                              <a:effectLst/>
                                              <a:latin typeface="Cambria Math" panose="02040503050406030204" pitchFamily="18" charset="0"/>
                                            </a:rPr>
                                            <m:t>′</m:t>
                                          </m:r>
                                        </m:sup>
                                      </m:sSup>
                                    </m:sup>
                                  </m:sSup>
                                  <m:r>
                                    <a:rPr lang="zh-CN" altLang="en-US" sz="2000" i="1">
                                      <a:solidFill>
                                        <a:schemeClr val="tx1"/>
                                      </a:solidFill>
                                      <a:effectLst/>
                                      <a:latin typeface="Cambria Math" panose="02040503050406030204" pitchFamily="18" charset="0"/>
                                    </a:rPr>
                                    <m:t>𝑑</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𝑡</m:t>
                                      </m:r>
                                    </m:e>
                                    <m:sup>
                                      <m:r>
                                        <a:rPr lang="zh-CN" altLang="en-US" sz="2000" i="0">
                                          <a:solidFill>
                                            <a:schemeClr val="tx1"/>
                                          </a:solidFill>
                                          <a:effectLst/>
                                          <a:latin typeface="Cambria Math" panose="02040503050406030204" pitchFamily="18" charset="0"/>
                                        </a:rPr>
                                        <m:t>′</m:t>
                                      </m:r>
                                    </m:sup>
                                  </m:sSup>
                                </m:e>
                              </m:nary>
                            </m:e>
                          </m:d>
                        </m:e>
                      </m:d>
                    </m:oMath>
                  </m:oMathPara>
                </a14:m>
                <a:endParaRPr lang="zh-CN" altLang="en-US" sz="2000" dirty="0">
                  <a:solidFill>
                    <a:schemeClr val="tx1"/>
                  </a:solidFill>
                  <a:effectLst/>
                </a:endParaRPr>
              </a:p>
            </p:txBody>
          </p:sp>
        </mc:Choice>
        <mc:Fallback xmlns="">
          <p:sp>
            <p:nvSpPr>
              <p:cNvPr id="18" name="矩形 17"/>
              <p:cNvSpPr>
                <a:spLocks noRot="1" noChangeAspect="1" noMove="1" noResize="1" noEditPoints="1" noAdjustHandles="1" noChangeArrowheads="1" noChangeShapeType="1" noTextEdit="1"/>
              </p:cNvSpPr>
              <p:nvPr/>
            </p:nvSpPr>
            <p:spPr>
              <a:xfrm>
                <a:off x="1102687" y="1742480"/>
                <a:ext cx="7452299" cy="778868"/>
              </a:xfrm>
              <a:prstGeom prst="rect">
                <a:avLst/>
              </a:prstGeom>
              <a:blipFill rotWithShape="0">
                <a:blip r:embed="rId8"/>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9" name="矩形 18"/>
              <p:cNvSpPr/>
              <p:nvPr/>
            </p:nvSpPr>
            <p:spPr>
              <a:xfrm>
                <a:off x="155187" y="3181752"/>
                <a:ext cx="7337330" cy="10883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3000" i="1" smtClean="0">
                          <a:solidFill>
                            <a:schemeClr val="tx1"/>
                          </a:solidFill>
                          <a:effectLst/>
                          <a:latin typeface="Cambria Math" panose="02040503050406030204" pitchFamily="18" charset="0"/>
                        </a:rPr>
                        <m:t>𝜒</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nary>
                        <m:naryPr>
                          <m:limLoc m:val="subSup"/>
                          <m:grow m:val="on"/>
                          <m:ctrlPr>
                            <a:rPr lang="zh-CN" altLang="en-US" sz="3000" i="1">
                              <a:solidFill>
                                <a:schemeClr val="tx1"/>
                              </a:solidFill>
                              <a:effectLst/>
                              <a:latin typeface="Cambria Math" panose="02040503050406030204" pitchFamily="18" charset="0"/>
                            </a:rPr>
                          </m:ctrlPr>
                        </m:naryPr>
                        <m:sub>
                          <m:r>
                            <a:rPr lang="zh-CN" altLang="en-US" sz="3000" i="0">
                              <a:solidFill>
                                <a:schemeClr val="tx1"/>
                              </a:solidFill>
                              <a:effectLst/>
                              <a:latin typeface="Cambria Math" panose="02040503050406030204" pitchFamily="18" charset="0"/>
                            </a:rPr>
                            <m:t>−∞</m:t>
                          </m:r>
                        </m:sub>
                        <m:sup>
                          <m:r>
                            <a:rPr lang="zh-CN" altLang="en-US" sz="3000" i="0">
                              <a:solidFill>
                                <a:schemeClr val="tx1"/>
                              </a:solidFill>
                              <a:effectLst/>
                              <a:latin typeface="Cambria Math" panose="02040503050406030204" pitchFamily="18" charset="0"/>
                            </a:rPr>
                            <m:t>∞</m:t>
                          </m:r>
                        </m:sup>
                        <m:e>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𝑢</m:t>
                              </m:r>
                            </m:e>
                            <m:sup>
                              <m:r>
                                <a:rPr lang="zh-CN" altLang="en-US" sz="3000" i="0">
                                  <a:solidFill>
                                    <a:schemeClr val="tx1"/>
                                  </a:solidFill>
                                  <a:effectLst/>
                                  <a:latin typeface="Cambria Math" panose="02040503050406030204" pitchFamily="18" charset="0"/>
                                </a:rPr>
                                <m:t>∗</m:t>
                              </m:r>
                            </m:sup>
                          </m:sSup>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sup>
                          </m:sSup>
                          <m:r>
                            <a:rPr lang="zh-CN" altLang="en-US" sz="3000" i="1">
                              <a:solidFill>
                                <a:schemeClr val="tx1"/>
                              </a:solidFill>
                              <a:effectLst/>
                              <a:latin typeface="Cambria Math" panose="02040503050406030204" pitchFamily="18" charset="0"/>
                            </a:rPr>
                            <m:t>𝑑</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e>
                      </m:nary>
                    </m:oMath>
                  </m:oMathPara>
                </a14:m>
                <a:endParaRPr lang="zh-CN" altLang="en-US" sz="3000" dirty="0">
                  <a:solidFill>
                    <a:schemeClr val="tx1"/>
                  </a:solidFill>
                  <a:effectLst/>
                </a:endParaRPr>
              </a:p>
            </p:txBody>
          </p:sp>
        </mc:Choice>
        <mc:Fallback xmlns="">
          <p:sp>
            <p:nvSpPr>
              <p:cNvPr id="19" name="矩形 18"/>
              <p:cNvSpPr>
                <a:spLocks noRot="1" noChangeAspect="1" noMove="1" noResize="1" noEditPoints="1" noAdjustHandles="1" noChangeArrowheads="1" noChangeShapeType="1" noTextEdit="1"/>
              </p:cNvSpPr>
              <p:nvPr/>
            </p:nvSpPr>
            <p:spPr>
              <a:xfrm>
                <a:off x="155187" y="3181752"/>
                <a:ext cx="7337330" cy="1088375"/>
              </a:xfrm>
              <a:prstGeom prst="rect">
                <a:avLst/>
              </a:prstGeom>
              <a:blipFill rotWithShape="0">
                <a:blip r:embed="rId9"/>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0" name="文本框 19"/>
              <p:cNvSpPr txBox="1"/>
              <p:nvPr/>
            </p:nvSpPr>
            <p:spPr>
              <a:xfrm>
                <a:off x="-93359" y="2631682"/>
                <a:ext cx="8103140" cy="633315"/>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提出其中有关变量</a:t>
                </a:r>
                <a14:m>
                  <m:oMath xmlns:m="http://schemas.openxmlformats.org/officeDocument/2006/math">
                    <m:sSub>
                      <m:sSubPr>
                        <m:ctrlPr>
                          <a:rPr lang="zh-CN" altLang="zh-CN" sz="3200" i="1">
                            <a:solidFill>
                              <a:schemeClr val="tx1"/>
                            </a:solidFill>
                            <a:effectLst/>
                            <a:latin typeface="Cambria Math" panose="02040503050406030204" pitchFamily="18" charset="0"/>
                          </a:rPr>
                        </m:ctrlPr>
                      </m:sSubPr>
                      <m:e>
                        <m:r>
                          <a:rPr lang="en-US" altLang="zh-CN" sz="3200" i="1">
                            <a:solidFill>
                              <a:schemeClr val="tx1"/>
                            </a:solidFill>
                            <a:effectLst/>
                            <a:latin typeface="Cambria Math" panose="02040503050406030204" pitchFamily="18" charset="0"/>
                          </a:rPr>
                          <m:t>𝜏</m:t>
                        </m:r>
                      </m:e>
                      <m:sub>
                        <m:r>
                          <a:rPr lang="en-US" altLang="zh-CN" sz="3200" i="1">
                            <a:solidFill>
                              <a:schemeClr val="tx1"/>
                            </a:solidFill>
                            <a:effectLst/>
                            <a:latin typeface="Cambria Math" panose="02040503050406030204" pitchFamily="18" charset="0"/>
                          </a:rPr>
                          <m:t>𝑑</m:t>
                        </m:r>
                      </m:sub>
                    </m:sSub>
                    <m:r>
                      <a:rPr lang="en-US" altLang="zh-CN" sz="3200" b="0" i="1" smtClean="0">
                        <a:solidFill>
                          <a:schemeClr val="tx1"/>
                        </a:solidFill>
                        <a:effectLst/>
                        <a:latin typeface="Cambria Math" panose="02040503050406030204" pitchFamily="18" charset="0"/>
                      </a:rPr>
                      <m:t>,</m:t>
                    </m:r>
                    <m:sSub>
                      <m:sSubPr>
                        <m:ctrlPr>
                          <a:rPr lang="zh-CN" altLang="zh-CN" sz="3200" i="1">
                            <a:solidFill>
                              <a:schemeClr val="tx1"/>
                            </a:solidFill>
                            <a:effectLst/>
                            <a:latin typeface="Cambria Math" panose="02040503050406030204" pitchFamily="18" charset="0"/>
                          </a:rPr>
                        </m:ctrlPr>
                      </m:sSubPr>
                      <m:e>
                        <m:r>
                          <a:rPr lang="en-US" altLang="zh-CN" sz="3200" i="1">
                            <a:solidFill>
                              <a:schemeClr val="tx1"/>
                            </a:solidFill>
                            <a:effectLst/>
                            <a:latin typeface="Cambria Math" panose="02040503050406030204" pitchFamily="18" charset="0"/>
                          </a:rPr>
                          <m:t>𝜉</m:t>
                        </m:r>
                      </m:e>
                      <m:sub>
                        <m:r>
                          <a:rPr lang="en-US" altLang="zh-CN" sz="3200" i="1">
                            <a:solidFill>
                              <a:schemeClr val="tx1"/>
                            </a:solidFill>
                            <a:effectLst/>
                            <a:latin typeface="Cambria Math" panose="02040503050406030204" pitchFamily="18" charset="0"/>
                          </a:rPr>
                          <m:t>𝑑</m:t>
                        </m:r>
                      </m:sub>
                    </m:sSub>
                  </m:oMath>
                </a14:m>
                <a:r>
                  <a:rPr lang="zh-CN" altLang="en-US" sz="3000" dirty="0" smtClean="0">
                    <a:solidFill>
                      <a:schemeClr val="tx1"/>
                    </a:solidFill>
                    <a:effectLst/>
                    <a:latin typeface="宋体" panose="02010600030101010101" pitchFamily="2" charset="-122"/>
                    <a:ea typeface="宋体" panose="02010600030101010101" pitchFamily="2" charset="-122"/>
                  </a:rPr>
                  <a:t>部分，便是模糊函数</a:t>
                </a:r>
                <a:endParaRPr lang="zh-CN" altLang="en-US" sz="3000" dirty="0">
                  <a:solidFill>
                    <a:schemeClr val="tx1"/>
                  </a:solidFill>
                  <a:effectLst/>
                  <a:latin typeface="宋体" panose="02010600030101010101" pitchFamily="2" charset="-122"/>
                  <a:ea typeface="宋体" panose="02010600030101010101" pitchFamily="2" charset="-122"/>
                </a:endParaRPr>
              </a:p>
            </p:txBody>
          </p:sp>
        </mc:Choice>
        <mc:Fallback xmlns="">
          <p:sp>
            <p:nvSpPr>
              <p:cNvPr id="20" name="文本框 19"/>
              <p:cNvSpPr txBox="1">
                <a:spLocks noRot="1" noChangeAspect="1" noMove="1" noResize="1" noEditPoints="1" noAdjustHandles="1" noChangeArrowheads="1" noChangeShapeType="1" noTextEdit="1"/>
              </p:cNvSpPr>
              <p:nvPr/>
            </p:nvSpPr>
            <p:spPr>
              <a:xfrm>
                <a:off x="-93359" y="2631682"/>
                <a:ext cx="8103140" cy="633315"/>
              </a:xfrm>
              <a:prstGeom prst="rect">
                <a:avLst/>
              </a:prstGeom>
              <a:blipFill rotWithShape="0">
                <a:blip r:embed="rId10"/>
                <a:stretch>
                  <a:fillRect t="-12500" b="-1634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3" name="矩形 22"/>
              <p:cNvSpPr/>
              <p:nvPr/>
            </p:nvSpPr>
            <p:spPr>
              <a:xfrm>
                <a:off x="5495843" y="4214923"/>
                <a:ext cx="2879956" cy="553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zh-CN" altLang="en-US" sz="3000" i="1" smtClean="0">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oMath>
                  </m:oMathPara>
                </a14:m>
                <a:endParaRPr lang="zh-CN" altLang="en-US" sz="3000" dirty="0">
                  <a:solidFill>
                    <a:schemeClr val="tx1"/>
                  </a:solidFill>
                  <a:effectLst/>
                </a:endParaRPr>
              </a:p>
            </p:txBody>
          </p:sp>
        </mc:Choice>
        <mc:Fallback xmlns="">
          <p:sp>
            <p:nvSpPr>
              <p:cNvPr id="23" name="矩形 22"/>
              <p:cNvSpPr>
                <a:spLocks noRot="1" noChangeAspect="1" noMove="1" noResize="1" noEditPoints="1" noAdjustHandles="1" noChangeArrowheads="1" noChangeShapeType="1" noTextEdit="1"/>
              </p:cNvSpPr>
              <p:nvPr/>
            </p:nvSpPr>
            <p:spPr>
              <a:xfrm>
                <a:off x="5495843" y="4214923"/>
                <a:ext cx="2879956" cy="553998"/>
              </a:xfrm>
              <a:prstGeom prst="rect">
                <a:avLst/>
              </a:prstGeom>
              <a:blipFill rotWithShape="0">
                <a:blip r:embed="rId11"/>
                <a:stretch>
                  <a:fillRect/>
                </a:stretch>
              </a:blipFill>
            </p:spPr>
            <p:txBody>
              <a:bodyPr/>
              <a:lstStyle/>
              <a:p>
                <a:r>
                  <a:rPr lang="zh-CN" altLang="en-US">
                    <a:noFill/>
                  </a:rPr>
                  <a:t> </a:t>
                </a:r>
              </a:p>
            </p:txBody>
          </p:sp>
        </mc:Fallback>
      </mc:AlternateContent>
    </p:spTree>
  </p:cSld>
  <p:clrMapOvr>
    <a:masterClrMapping/>
  </p:clrMapOvr>
  <p:transition>
    <p:blinds/>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3"/>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hidden"/>
                                      </p:to>
                                    </p:set>
                                  </p:childTnLst>
                                </p:cTn>
                              </p:par>
                              <p:par>
                                <p:cTn id="27" presetID="42" presetClass="path" presetSubtype="0" accel="50000" decel="50000" fill="hold" grpId="1" nodeType="withEffect">
                                  <p:stCondLst>
                                    <p:cond delay="0"/>
                                  </p:stCondLst>
                                  <p:childTnLst>
                                    <p:animMotion origin="layout" path="M -3.61111E-6 -1.48148E-6 L -0.35104 -0.30162 " pathEditMode="relative" rAng="0" ptsTypes="AA">
                                      <p:cBhvr>
                                        <p:cTn id="28" dur="2000" fill="hold"/>
                                        <p:tgtEl>
                                          <p:spTgt spid="12"/>
                                        </p:tgtEl>
                                        <p:attrNameLst>
                                          <p:attrName>ppt_x</p:attrName>
                                          <p:attrName>ppt_y</p:attrName>
                                        </p:attrNameLst>
                                      </p:cBhvr>
                                      <p:rCtr x="-17552" y="-15093"/>
                                    </p:animMotion>
                                  </p:childTnLst>
                                </p:cTn>
                              </p:par>
                              <p:par>
                                <p:cTn id="29" presetID="42" presetClass="path" presetSubtype="0" accel="50000" decel="50000" fill="hold" grpId="1" nodeType="withEffect">
                                  <p:stCondLst>
                                    <p:cond delay="0"/>
                                  </p:stCondLst>
                                  <p:childTnLst>
                                    <p:animMotion origin="layout" path="M -1.94444E-6 0 L -0.35347 -0.31551 " pathEditMode="relative" rAng="0" ptsTypes="AA">
                                      <p:cBhvr>
                                        <p:cTn id="30" dur="2000" fill="hold"/>
                                        <p:tgtEl>
                                          <p:spTgt spid="10"/>
                                        </p:tgtEl>
                                        <p:attrNameLst>
                                          <p:attrName>ppt_x</p:attrName>
                                          <p:attrName>ppt_y</p:attrName>
                                        </p:attrNameLst>
                                      </p:cBhvr>
                                      <p:rCtr x="-17674" y="-15787"/>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2" grpId="0"/>
      <p:bldP spid="8" grpId="0"/>
      <p:bldP spid="9" grpId="0"/>
      <p:bldP spid="3" grpId="0"/>
      <p:bldP spid="3" grpId="1"/>
      <p:bldP spid="10" grpId="0"/>
      <p:bldP spid="10" grpId="1"/>
      <p:bldP spid="12" grpId="0"/>
      <p:bldP spid="12" grpId="1"/>
      <p:bldP spid="18" grpId="0"/>
      <p:bldP spid="19" grpId="0"/>
      <p:bldP spid="20" grpId="0"/>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利用模糊函数分析雷达性能</a:t>
            </a:r>
          </a:p>
        </p:txBody>
      </p:sp>
      <p:sp>
        <p:nvSpPr>
          <p:cNvPr id="2" name="文本框 1"/>
          <p:cNvSpPr txBox="1"/>
          <p:nvPr/>
        </p:nvSpPr>
        <p:spPr>
          <a:xfrm>
            <a:off x="-194553" y="943583"/>
            <a:ext cx="757784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实际应用中，常使用模糊函数的模值</a:t>
            </a:r>
            <a:endParaRPr lang="zh-CN" altLang="en-US" sz="3000" dirty="0">
              <a:solidFill>
                <a:schemeClr val="tx1"/>
              </a:solidFill>
              <a:effectLst/>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3" name="矩形 2"/>
              <p:cNvSpPr/>
              <p:nvPr/>
            </p:nvSpPr>
            <p:spPr>
              <a:xfrm>
                <a:off x="6582400" y="943583"/>
                <a:ext cx="1971437" cy="553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3000" smtClean="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𝜒</m:t>
                      </m:r>
                      <m:d>
                        <m:dPr>
                          <m:ctrlPr>
                            <a:rPr lang="zh-CN" altLang="en-US" sz="3000" i="1">
                              <a:solidFill>
                                <a:schemeClr val="tx1"/>
                              </a:solidFill>
                              <a:effectLst/>
                              <a:latin typeface="Cambria Math" panose="02040503050406030204" pitchFamily="18" charset="0"/>
                            </a:rPr>
                          </m:ctrlPr>
                        </m:dPr>
                        <m:e>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e>
                      </m:d>
                      <m:r>
                        <a:rPr lang="zh-CN" altLang="en-US" sz="3000" i="0">
                          <a:solidFill>
                            <a:schemeClr val="tx1"/>
                          </a:solidFill>
                          <a:effectLst/>
                          <a:latin typeface="Cambria Math" panose="02040503050406030204" pitchFamily="18" charset="0"/>
                        </a:rPr>
                        <m:t>|</m:t>
                      </m:r>
                    </m:oMath>
                  </m:oMathPara>
                </a14:m>
                <a:endParaRPr lang="zh-CN" altLang="en-US" sz="3000" dirty="0">
                  <a:solidFill>
                    <a:schemeClr val="tx1"/>
                  </a:solidFill>
                  <a:effectLst/>
                </a:endParaRPr>
              </a:p>
            </p:txBody>
          </p:sp>
        </mc:Choice>
        <mc:Fallback xmlns="">
          <p:sp>
            <p:nvSpPr>
              <p:cNvPr id="3" name="矩形 2"/>
              <p:cNvSpPr>
                <a:spLocks noRot="1" noChangeAspect="1" noMove="1" noResize="1" noEditPoints="1" noAdjustHandles="1" noChangeArrowheads="1" noChangeShapeType="1" noTextEdit="1"/>
              </p:cNvSpPr>
              <p:nvPr/>
            </p:nvSpPr>
            <p:spPr>
              <a:xfrm>
                <a:off x="6582400" y="943583"/>
                <a:ext cx="1971437" cy="553998"/>
              </a:xfrm>
              <a:prstGeom prst="rect">
                <a:avLst/>
              </a:prstGeom>
              <a:blipFill rotWithShape="0">
                <a:blip r:embed="rId3"/>
                <a:stretch>
                  <a:fillRect/>
                </a:stretch>
              </a:blipFill>
            </p:spPr>
            <p:txBody>
              <a:bodyPr/>
              <a:lstStyle/>
              <a:p>
                <a:r>
                  <a:rPr lang="zh-CN" altLang="en-US">
                    <a:noFill/>
                  </a:rPr>
                  <a:t> </a:t>
                </a:r>
              </a:p>
            </p:txBody>
          </p:sp>
        </mc:Fallback>
      </mc:AlternateContent>
      <p:sp>
        <p:nvSpPr>
          <p:cNvPr id="9" name="文本框 8"/>
          <p:cNvSpPr txBox="1"/>
          <p:nvPr/>
        </p:nvSpPr>
        <p:spPr>
          <a:xfrm>
            <a:off x="2639418" y="1979182"/>
            <a:ext cx="3730555"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模值         越大</a:t>
            </a:r>
            <a:endParaRPr lang="zh-CN" altLang="en-US" sz="3000" dirty="0">
              <a:solidFill>
                <a:schemeClr val="tx1"/>
              </a:solidFill>
              <a:effectLst/>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6" name="矩形 5"/>
              <p:cNvSpPr/>
              <p:nvPr/>
            </p:nvSpPr>
            <p:spPr>
              <a:xfrm>
                <a:off x="3518976" y="1979182"/>
                <a:ext cx="1971437" cy="553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3000" smtClean="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𝜒</m:t>
                      </m:r>
                      <m:d>
                        <m:dPr>
                          <m:ctrlPr>
                            <a:rPr lang="zh-CN" altLang="en-US" sz="3000" i="1">
                              <a:solidFill>
                                <a:schemeClr val="tx1"/>
                              </a:solidFill>
                              <a:effectLst/>
                              <a:latin typeface="Cambria Math" panose="02040503050406030204" pitchFamily="18" charset="0"/>
                            </a:rPr>
                          </m:ctrlPr>
                        </m:dPr>
                        <m:e>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e>
                      </m:d>
                      <m:r>
                        <a:rPr lang="zh-CN" altLang="en-US" sz="3000" i="0">
                          <a:solidFill>
                            <a:schemeClr val="tx1"/>
                          </a:solidFill>
                          <a:effectLst/>
                          <a:latin typeface="Cambria Math" panose="02040503050406030204" pitchFamily="18" charset="0"/>
                        </a:rPr>
                        <m:t>|</m:t>
                      </m:r>
                    </m:oMath>
                  </m:oMathPara>
                </a14:m>
                <a:endParaRPr lang="zh-CN" altLang="en-US" sz="3000" dirty="0">
                  <a:solidFill>
                    <a:schemeClr val="tx1"/>
                  </a:solidFill>
                  <a:effectLst/>
                </a:endParaRPr>
              </a:p>
            </p:txBody>
          </p:sp>
        </mc:Choice>
        <mc:Fallback xmlns="">
          <p:sp>
            <p:nvSpPr>
              <p:cNvPr id="6" name="矩形 5"/>
              <p:cNvSpPr>
                <a:spLocks noRot="1" noChangeAspect="1" noMove="1" noResize="1" noEditPoints="1" noAdjustHandles="1" noChangeArrowheads="1" noChangeShapeType="1" noTextEdit="1"/>
              </p:cNvSpPr>
              <p:nvPr/>
            </p:nvSpPr>
            <p:spPr>
              <a:xfrm>
                <a:off x="3518976" y="1979182"/>
                <a:ext cx="1971437" cy="553998"/>
              </a:xfrm>
              <a:prstGeom prst="rect">
                <a:avLst/>
              </a:prstGeom>
              <a:blipFill rotWithShape="0">
                <a:blip r:embed="rId4"/>
                <a:stretch>
                  <a:fillRect/>
                </a:stretch>
              </a:blipFill>
            </p:spPr>
            <p:txBody>
              <a:bodyPr/>
              <a:lstStyle/>
              <a:p>
                <a:r>
                  <a:rPr lang="zh-CN" altLang="en-US">
                    <a:noFill/>
                  </a:rPr>
                  <a:t> </a:t>
                </a:r>
              </a:p>
            </p:txBody>
          </p:sp>
        </mc:Fallback>
      </mc:AlternateContent>
      <p:cxnSp>
        <p:nvCxnSpPr>
          <p:cNvPr id="10" name="直接箭头连接符 9"/>
          <p:cNvCxnSpPr/>
          <p:nvPr/>
        </p:nvCxnSpPr>
        <p:spPr bwMode="auto">
          <a:xfrm>
            <a:off x="4504694" y="2665379"/>
            <a:ext cx="0" cy="700391"/>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715770" y="3375498"/>
            <a:ext cx="757784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均方差越小</a:t>
            </a:r>
            <a:endParaRPr lang="zh-CN" altLang="en-US" sz="3000" dirty="0">
              <a:solidFill>
                <a:schemeClr val="tx1"/>
              </a:solidFill>
              <a:effectLst/>
              <a:latin typeface="宋体" panose="02010600030101010101" pitchFamily="2" charset="-122"/>
              <a:ea typeface="宋体" panose="02010600030101010101" pitchFamily="2" charset="-122"/>
            </a:endParaRPr>
          </a:p>
        </p:txBody>
      </p:sp>
      <p:cxnSp>
        <p:nvCxnSpPr>
          <p:cNvPr id="14" name="直接箭头连接符 13"/>
          <p:cNvCxnSpPr/>
          <p:nvPr/>
        </p:nvCxnSpPr>
        <p:spPr bwMode="auto">
          <a:xfrm>
            <a:off x="4504694" y="3950387"/>
            <a:ext cx="0" cy="700391"/>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sp>
        <p:nvSpPr>
          <p:cNvPr id="15" name="文本框 14"/>
          <p:cNvSpPr txBox="1"/>
          <p:nvPr/>
        </p:nvSpPr>
        <p:spPr>
          <a:xfrm>
            <a:off x="715770" y="4660506"/>
            <a:ext cx="757784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雷达对这两个目标的分辨率越差</a:t>
            </a:r>
            <a:endParaRPr lang="zh-CN" altLang="en-US" sz="3000" dirty="0">
              <a:solidFill>
                <a:schemeClr val="tx1"/>
              </a:solidFill>
              <a:effectLst/>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068043751"/>
      </p:ext>
    </p:extLst>
  </p:cSld>
  <p:clrMapOvr>
    <a:masterClrMapping/>
  </p:clrMapOvr>
  <p:transition>
    <p:blinds/>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P spid="13"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单载频矩形脉冲信号仿真分析</a:t>
            </a:r>
          </a:p>
        </p:txBody>
      </p:sp>
      <p:sp>
        <p:nvSpPr>
          <p:cNvPr id="2" name="Rectangle 2"/>
          <p:cNvSpPr>
            <a:spLocks noChangeArrowheads="1"/>
          </p:cNvSpPr>
          <p:nvPr/>
        </p:nvSpPr>
        <p:spPr bwMode="auto">
          <a:xfrm>
            <a:off x="2402732" y="340468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3991758895"/>
              </p:ext>
            </p:extLst>
          </p:nvPr>
        </p:nvGraphicFramePr>
        <p:xfrm>
          <a:off x="2402731" y="3497671"/>
          <a:ext cx="4815192" cy="2848010"/>
        </p:xfrm>
        <a:graphic>
          <a:graphicData uri="http://schemas.openxmlformats.org/presentationml/2006/ole">
            <mc:AlternateContent xmlns:mc="http://schemas.openxmlformats.org/markup-compatibility/2006">
              <mc:Choice xmlns:v="urn:schemas-microsoft-com:vml" Requires="v">
                <p:oleObj spid="_x0000_s61450" name="Visio" r:id="rId4" imgW="5924662" imgH="3495640" progId="Visio.Drawing.11">
                  <p:embed/>
                </p:oleObj>
              </mc:Choice>
              <mc:Fallback>
                <p:oleObj name="Visio" r:id="rId4" imgW="5924662" imgH="3495640" progId="Visio.Drawing.11">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02731" y="3497671"/>
                        <a:ext cx="4815192" cy="2848010"/>
                      </a:xfrm>
                      <a:prstGeom prst="rect">
                        <a:avLst/>
                      </a:prstGeom>
                      <a:noFill/>
                    </p:spPr>
                  </p:pic>
                </p:oleObj>
              </mc:Fallback>
            </mc:AlternateContent>
          </a:graphicData>
        </a:graphic>
      </p:graphicFrame>
      <mc:AlternateContent xmlns:mc="http://schemas.openxmlformats.org/markup-compatibility/2006" xmlns:a14="http://schemas.microsoft.com/office/drawing/2010/main">
        <mc:Choice Requires="a14">
          <p:sp>
            <p:nvSpPr>
              <p:cNvPr id="5" name="矩形 4"/>
              <p:cNvSpPr/>
              <p:nvPr/>
            </p:nvSpPr>
            <p:spPr>
              <a:xfrm>
                <a:off x="1523556" y="1527077"/>
                <a:ext cx="6444649" cy="112216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3000" i="1" smtClean="0">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𝐴𝑟𝑒𝑐𝑡</m:t>
                      </m:r>
                      <m:r>
                        <a:rPr lang="zh-CN" altLang="en-US" sz="3000" i="0">
                          <a:solidFill>
                            <a:schemeClr val="tx1"/>
                          </a:solidFill>
                          <a:effectLst/>
                          <a:latin typeface="Cambria Math" panose="02040503050406030204" pitchFamily="18" charset="0"/>
                        </a:rPr>
                        <m:t>(</m:t>
                      </m:r>
                      <m:f>
                        <m:fPr>
                          <m:type m:val="lin"/>
                          <m:ctrlPr>
                            <a:rPr lang="zh-CN" altLang="en-US" sz="3000" i="1">
                              <a:solidFill>
                                <a:schemeClr val="tx1"/>
                              </a:solidFill>
                              <a:effectLst/>
                              <a:latin typeface="Cambria Math" panose="02040503050406030204" pitchFamily="18" charset="0"/>
                            </a:rPr>
                          </m:ctrlPr>
                        </m:fPr>
                        <m:num>
                          <m:r>
                            <a:rPr lang="zh-CN" altLang="en-US" sz="3000" i="1">
                              <a:solidFill>
                                <a:schemeClr val="tx1"/>
                              </a:solidFill>
                              <a:effectLst/>
                              <a:latin typeface="Cambria Math" panose="02040503050406030204" pitchFamily="18" charset="0"/>
                            </a:rPr>
                            <m:t>𝑡</m:t>
                          </m:r>
                        </m:num>
                        <m:den>
                          <m:r>
                            <a:rPr lang="zh-CN" altLang="en-US" sz="3000" i="1">
                              <a:solidFill>
                                <a:schemeClr val="tx1"/>
                              </a:solidFill>
                              <a:effectLst/>
                              <a:latin typeface="Cambria Math" panose="02040503050406030204" pitchFamily="18" charset="0"/>
                            </a:rPr>
                            <m:t>𝜏</m:t>
                          </m:r>
                        </m:den>
                      </m:f>
                      <m:r>
                        <a:rPr lang="zh-CN" altLang="en-US" sz="3000" i="0">
                          <a:solidFill>
                            <a:schemeClr val="tx1"/>
                          </a:solidFill>
                          <a:effectLst/>
                          <a:latin typeface="Cambria Math" panose="02040503050406030204" pitchFamily="18" charset="0"/>
                        </a:rPr>
                        <m:t>)=</m:t>
                      </m:r>
                      <m:d>
                        <m:dPr>
                          <m:begChr m:val="{"/>
                          <m:endChr m:val=""/>
                          <m:ctrlPr>
                            <a:rPr lang="zh-CN" altLang="en-US" sz="3000" i="1">
                              <a:solidFill>
                                <a:schemeClr val="tx1"/>
                              </a:solidFill>
                              <a:effectLst/>
                              <a:latin typeface="Cambria Math" panose="02040503050406030204" pitchFamily="18" charset="0"/>
                            </a:rPr>
                          </m:ctrlPr>
                        </m:dPr>
                        <m:e>
                          <m:m>
                            <m:mPr>
                              <m:mcs>
                                <m:mc>
                                  <m:mcPr>
                                    <m:count m:val="1"/>
                                    <m:mcJc m:val="center"/>
                                  </m:mcPr>
                                </m:mc>
                              </m:mcs>
                              <m:ctrlPr>
                                <a:rPr lang="zh-CN" altLang="en-US" sz="3000" i="1">
                                  <a:solidFill>
                                    <a:schemeClr val="tx1"/>
                                  </a:solidFill>
                                  <a:effectLst/>
                                  <a:latin typeface="Cambria Math" panose="02040503050406030204" pitchFamily="18" charset="0"/>
                                </a:rPr>
                              </m:ctrlPr>
                            </m:mPr>
                            <m:mr>
                              <m:e>
                                <m:r>
                                  <a:rPr lang="zh-CN" altLang="en-US" sz="3000" i="1">
                                    <a:solidFill>
                                      <a:schemeClr val="tx1"/>
                                    </a:solidFill>
                                    <a:effectLst/>
                                    <a:latin typeface="Cambria Math" panose="02040503050406030204" pitchFamily="18" charset="0"/>
                                  </a:rPr>
                                  <m:t>𝐴</m:t>
                                </m:r>
                              </m:e>
                            </m:mr>
                            <m:mr>
                              <m:e>
                                <m:r>
                                  <a:rPr lang="zh-CN" altLang="en-US" sz="3000" i="0">
                                    <a:solidFill>
                                      <a:schemeClr val="tx1"/>
                                    </a:solidFill>
                                    <a:effectLst/>
                                    <a:latin typeface="Cambria Math" panose="02040503050406030204" pitchFamily="18" charset="0"/>
                                  </a:rPr>
                                  <m:t>0</m:t>
                                </m:r>
                              </m:e>
                            </m:mr>
                          </m:m>
                          <m:m>
                            <m:mPr>
                              <m:mcs>
                                <m:mc>
                                  <m:mcPr>
                                    <m:count m:val="1"/>
                                    <m:mcJc m:val="center"/>
                                  </m:mcPr>
                                </m:mc>
                              </m:mcs>
                              <m:ctrlPr>
                                <a:rPr lang="zh-CN" altLang="en-US" sz="3000" i="1">
                                  <a:solidFill>
                                    <a:schemeClr val="tx1"/>
                                  </a:solidFill>
                                  <a:effectLst/>
                                  <a:latin typeface="Cambria Math" panose="02040503050406030204" pitchFamily="18" charset="0"/>
                                </a:rPr>
                              </m:ctrlPr>
                            </m:mPr>
                            <m:mr>
                              <m:e>
                                <m:r>
                                  <m:rPr>
                                    <m:nor/>
                                  </m:rPr>
                                  <a:rPr lang="zh-CN" altLang="en-US" sz="3000" i="1">
                                    <a:solidFill>
                                      <a:schemeClr val="tx1"/>
                                    </a:solidFill>
                                    <a:effectLst/>
                                    <a:latin typeface="Cambria Math" panose="02040503050406030204" pitchFamily="18" charset="0"/>
                                  </a:rPr>
                                  <m:t>              </m:t>
                                </m:r>
                                <m:d>
                                  <m:dPr>
                                    <m:ctrlPr>
                                      <a:rPr lang="zh-CN" altLang="en-US" sz="3000" i="1">
                                        <a:solidFill>
                                          <a:schemeClr val="tx1"/>
                                        </a:solidFill>
                                        <a:effectLst/>
                                        <a:latin typeface="Cambria Math" panose="02040503050406030204" pitchFamily="18" charset="0"/>
                                      </a:rPr>
                                    </m:ctrlPr>
                                  </m:dPr>
                                  <m:e>
                                    <m:r>
                                      <a:rPr lang="zh-CN" altLang="en-US" sz="3000" i="0">
                                        <a:solidFill>
                                          <a:schemeClr val="tx1"/>
                                        </a:solidFill>
                                        <a:effectLst/>
                                        <a:latin typeface="Cambria Math" panose="02040503050406030204" pitchFamily="18" charset="0"/>
                                      </a:rPr>
                                      <m:t>0≤</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𝜏</m:t>
                                    </m:r>
                                  </m:e>
                                </m:d>
                              </m:e>
                            </m:mr>
                            <m:mr>
                              <m:e>
                                <m:d>
                                  <m:dPr>
                                    <m:ctrlPr>
                                      <a:rPr lang="zh-CN" altLang="en-US" sz="3000" i="1">
                                        <a:solidFill>
                                          <a:schemeClr val="tx1"/>
                                        </a:solidFill>
                                        <a:effectLst/>
                                        <a:latin typeface="Cambria Math" panose="02040503050406030204" pitchFamily="18" charset="0"/>
                                      </a:rPr>
                                    </m:ctrlPr>
                                  </m:dPr>
                                  <m:e>
                                    <m:r>
                                      <a:rPr lang="zh-CN" altLang="en-US" sz="3000" i="0">
                                        <a:solidFill>
                                          <a:schemeClr val="tx1"/>
                                        </a:solidFill>
                                        <a:effectLst/>
                                        <a:latin typeface="Cambria Math" panose="02040503050406030204" pitchFamily="18" charset="0"/>
                                      </a:rPr>
                                      <m:t>其他</m:t>
                                    </m:r>
                                  </m:e>
                                </m:d>
                              </m:e>
                            </m:mr>
                          </m:m>
                        </m:e>
                      </m:d>
                    </m:oMath>
                  </m:oMathPara>
                </a14:m>
                <a:endParaRPr lang="zh-CN" altLang="en-US" sz="3000" dirty="0">
                  <a:solidFill>
                    <a:schemeClr val="tx1"/>
                  </a:solidFill>
                  <a:effectLst/>
                </a:endParaRPr>
              </a:p>
            </p:txBody>
          </p:sp>
        </mc:Choice>
        <mc:Fallback xmlns="">
          <p:sp>
            <p:nvSpPr>
              <p:cNvPr id="5" name="矩形 4"/>
              <p:cNvSpPr>
                <a:spLocks noRot="1" noChangeAspect="1" noMove="1" noResize="1" noEditPoints="1" noAdjustHandles="1" noChangeArrowheads="1" noChangeShapeType="1" noTextEdit="1"/>
              </p:cNvSpPr>
              <p:nvPr/>
            </p:nvSpPr>
            <p:spPr>
              <a:xfrm>
                <a:off x="1523556" y="1527077"/>
                <a:ext cx="6444649" cy="1122167"/>
              </a:xfrm>
              <a:prstGeom prst="rect">
                <a:avLst/>
              </a:prstGeom>
              <a:blipFill rotWithShape="0">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矩形 5"/>
              <p:cNvSpPr/>
              <p:nvPr/>
            </p:nvSpPr>
            <p:spPr>
              <a:xfrm>
                <a:off x="2005716" y="2796458"/>
                <a:ext cx="5083315" cy="553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zh-CN" altLang="en-US" sz="3000" i="1" smtClean="0">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𝑠</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𝐴𝑟𝑒𝑐𝑡</m:t>
                          </m:r>
                          <m:r>
                            <a:rPr lang="zh-CN" altLang="en-US" sz="3000" i="0">
                              <a:solidFill>
                                <a:schemeClr val="tx1"/>
                              </a:solidFill>
                              <a:effectLst/>
                              <a:latin typeface="Cambria Math" panose="02040503050406030204" pitchFamily="18" charset="0"/>
                            </a:rPr>
                            <m:t>(</m:t>
                          </m:r>
                          <m:f>
                            <m:fPr>
                              <m:type m:val="lin"/>
                              <m:ctrlPr>
                                <a:rPr lang="zh-CN" altLang="en-US" sz="3000" i="1">
                                  <a:solidFill>
                                    <a:schemeClr val="tx1"/>
                                  </a:solidFill>
                                  <a:effectLst/>
                                  <a:latin typeface="Cambria Math" panose="02040503050406030204" pitchFamily="18" charset="0"/>
                                </a:rPr>
                              </m:ctrlPr>
                            </m:fPr>
                            <m:num>
                              <m:r>
                                <a:rPr lang="zh-CN" altLang="en-US" sz="3000" i="1">
                                  <a:solidFill>
                                    <a:schemeClr val="tx1"/>
                                  </a:solidFill>
                                  <a:effectLst/>
                                  <a:latin typeface="Cambria Math" panose="02040503050406030204" pitchFamily="18" charset="0"/>
                                </a:rPr>
                                <m:t>𝑡</m:t>
                              </m:r>
                            </m:num>
                            <m:den>
                              <m:r>
                                <a:rPr lang="zh-CN" altLang="en-US" sz="3000" i="1">
                                  <a:solidFill>
                                    <a:schemeClr val="tx1"/>
                                  </a:solidFill>
                                  <a:effectLst/>
                                  <a:latin typeface="Cambria Math" panose="02040503050406030204" pitchFamily="18" charset="0"/>
                                </a:rPr>
                                <m:t>𝜏</m:t>
                              </m:r>
                            </m:den>
                          </m:f>
                          <m:r>
                            <a:rPr lang="zh-CN" altLang="en-US" sz="3000" i="0">
                              <a:solidFill>
                                <a:schemeClr val="tx1"/>
                              </a:solidFill>
                              <a:effectLst/>
                              <a:latin typeface="Cambria Math" panose="02040503050406030204" pitchFamily="18" charset="0"/>
                            </a:rPr>
                            <m:t>)</m:t>
                          </m:r>
                          <m:r>
                            <m:rPr>
                              <m:sty m:val="p"/>
                            </m:rPr>
                            <a:rPr lang="zh-CN" altLang="en-US" sz="3000" i="0">
                              <a:solidFill>
                                <a:schemeClr val="tx1"/>
                              </a:solidFill>
                              <a:effectLst/>
                              <a:latin typeface="Cambria Math" panose="02040503050406030204" pitchFamily="18" charset="0"/>
                            </a:rPr>
                            <m:t>cos</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0">
                                  <a:solidFill>
                                    <a:schemeClr val="tx1"/>
                                  </a:solidFill>
                                  <a:effectLst/>
                                  <a:latin typeface="Cambria Math" panose="02040503050406030204" pitchFamily="18" charset="0"/>
                                </a:rPr>
                                <m:t>0</m:t>
                              </m:r>
                            </m:sub>
                          </m:sSub>
                          <m:r>
                            <a:rPr lang="zh-CN" altLang="en-US" sz="3000" i="1">
                              <a:solidFill>
                                <a:schemeClr val="tx1"/>
                              </a:solidFill>
                              <a:effectLst/>
                              <a:latin typeface="Cambria Math" panose="02040503050406030204" pitchFamily="18" charset="0"/>
                            </a:rPr>
                            <m:t>𝑡</m:t>
                          </m:r>
                        </m:e>
                      </m:d>
                    </m:oMath>
                  </m:oMathPara>
                </a14:m>
                <a:endParaRPr lang="zh-CN" altLang="en-US" sz="3000" dirty="0">
                  <a:solidFill>
                    <a:schemeClr val="tx1"/>
                  </a:solidFill>
                  <a:effectLst/>
                </a:endParaRPr>
              </a:p>
            </p:txBody>
          </p:sp>
        </mc:Choice>
        <mc:Fallback xmlns="">
          <p:sp>
            <p:nvSpPr>
              <p:cNvPr id="6" name="矩形 5"/>
              <p:cNvSpPr>
                <a:spLocks noRot="1" noChangeAspect="1" noMove="1" noResize="1" noEditPoints="1" noAdjustHandles="1" noChangeArrowheads="1" noChangeShapeType="1" noTextEdit="1"/>
              </p:cNvSpPr>
              <p:nvPr/>
            </p:nvSpPr>
            <p:spPr>
              <a:xfrm>
                <a:off x="2005716" y="2796458"/>
                <a:ext cx="5083315" cy="553998"/>
              </a:xfrm>
              <a:prstGeom prst="rect">
                <a:avLst/>
              </a:prstGeom>
              <a:blipFill rotWithShape="0">
                <a:blip r:embed="rId7"/>
                <a:stretch>
                  <a:fillRect/>
                </a:stretch>
              </a:blipFill>
            </p:spPr>
            <p:txBody>
              <a:bodyPr/>
              <a:lstStyle/>
              <a:p>
                <a:r>
                  <a:rPr lang="zh-CN" altLang="en-US">
                    <a:noFill/>
                  </a:rPr>
                  <a:t> </a:t>
                </a:r>
              </a:p>
            </p:txBody>
          </p:sp>
        </mc:Fallback>
      </mc:AlternateContent>
      <p:sp>
        <p:nvSpPr>
          <p:cNvPr id="7" name="文本框 6"/>
          <p:cNvSpPr txBox="1"/>
          <p:nvPr/>
        </p:nvSpPr>
        <p:spPr>
          <a:xfrm>
            <a:off x="11546" y="975408"/>
            <a:ext cx="3988340"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单载频矩形脉冲信号</a:t>
            </a:r>
            <a:endParaRPr lang="zh-CN" altLang="en-US" sz="3000" dirty="0">
              <a:solidFill>
                <a:schemeClr val="tx1"/>
              </a:solidFill>
              <a:effectLst/>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301286653"/>
      </p:ext>
    </p:extLst>
  </p:cSld>
  <p:clrMapOvr>
    <a:masterClrMapping/>
  </p:clrMapOvr>
  <p:transition>
    <p:blinds/>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单载频矩形脉冲信号仿真分析</a:t>
            </a:r>
          </a:p>
        </p:txBody>
      </p:sp>
      <p:sp>
        <p:nvSpPr>
          <p:cNvPr id="2" name="Rectangle 2"/>
          <p:cNvSpPr>
            <a:spLocks noChangeArrowheads="1"/>
          </p:cNvSpPr>
          <p:nvPr/>
        </p:nvSpPr>
        <p:spPr bwMode="auto">
          <a:xfrm>
            <a:off x="2402732" y="340468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p:cNvSpPr txBox="1"/>
          <p:nvPr/>
        </p:nvSpPr>
        <p:spPr>
          <a:xfrm>
            <a:off x="11545" y="97540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单载频矩形脉冲信号的模糊函数</a:t>
            </a:r>
            <a:endParaRPr lang="zh-CN" altLang="en-US" sz="3000" dirty="0">
              <a:solidFill>
                <a:schemeClr val="tx1"/>
              </a:solidFill>
              <a:effectLst/>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3" name="矩形 2"/>
              <p:cNvSpPr/>
              <p:nvPr/>
            </p:nvSpPr>
            <p:spPr>
              <a:xfrm>
                <a:off x="758756" y="2172678"/>
                <a:ext cx="7996137" cy="123200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2000" i="1" smtClean="0">
                          <a:solidFill>
                            <a:schemeClr val="tx1"/>
                          </a:solidFill>
                          <a:effectLst/>
                          <a:latin typeface="Cambria Math" panose="02040503050406030204" pitchFamily="18" charset="0"/>
                        </a:rPr>
                        <m:t>𝜒</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d>
                        <m:dPr>
                          <m:begChr m:val="{"/>
                          <m:endChr m:val=""/>
                          <m:ctrlPr>
                            <a:rPr lang="zh-CN" altLang="en-US" sz="2000" i="1">
                              <a:solidFill>
                                <a:schemeClr val="tx1"/>
                              </a:solidFill>
                              <a:effectLst/>
                              <a:latin typeface="Cambria Math" panose="02040503050406030204" pitchFamily="18" charset="0"/>
                            </a:rPr>
                          </m:ctrlPr>
                        </m:dPr>
                        <m:e>
                          <m:m>
                            <m:mPr>
                              <m:mcs>
                                <m:mc>
                                  <m:mcPr>
                                    <m:count m:val="1"/>
                                    <m:mcJc m:val="center"/>
                                  </m:mcPr>
                                </m:mc>
                              </m:mcs>
                              <m:ctrlPr>
                                <a:rPr lang="zh-CN" altLang="en-US" sz="2000" i="1">
                                  <a:solidFill>
                                    <a:schemeClr val="tx1"/>
                                  </a:solidFill>
                                  <a:effectLst/>
                                  <a:latin typeface="Cambria Math" panose="02040503050406030204" pitchFamily="18" charset="0"/>
                                </a:rPr>
                              </m:ctrlPr>
                            </m:mPr>
                            <m:mr>
                              <m:e>
                                <m:d>
                                  <m:dPr>
                                    <m:begChr m:val=""/>
                                    <m:ctrlPr>
                                      <a:rPr lang="zh-CN" altLang="en-US" sz="2000" i="1">
                                        <a:solidFill>
                                          <a:schemeClr val="tx1"/>
                                        </a:solidFill>
                                        <a:effectLst/>
                                        <a:latin typeface="Cambria Math" panose="02040503050406030204" pitchFamily="18" charset="0"/>
                                      </a:rPr>
                                    </m:ctrlPr>
                                  </m:dPr>
                                  <m:e>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𝑒</m:t>
                                        </m:r>
                                      </m:e>
                                      <m:sup>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𝑗</m:t>
                                            </m:r>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e>
                                        </m:d>
                                      </m:sup>
                                    </m:sSup>
                                    <m:d>
                                      <m:dPr>
                                        <m:begChr m:val="["/>
                                        <m:endChr m:val="]"/>
                                        <m:ctrlPr>
                                          <a:rPr lang="zh-CN" altLang="en-US" sz="2000" i="1">
                                            <a:solidFill>
                                              <a:schemeClr val="tx1"/>
                                            </a:solidFill>
                                            <a:effectLst/>
                                            <a:latin typeface="Cambria Math" panose="02040503050406030204" pitchFamily="18" charset="0"/>
                                          </a:rPr>
                                        </m:ctrlPr>
                                      </m:dPr>
                                      <m:e>
                                        <m:d>
                                          <m:dPr>
                                            <m:begChr m:val=""/>
                                            <m:ctrlPr>
                                              <a:rPr lang="zh-CN" altLang="en-US" sz="2000" i="1">
                                                <a:solidFill>
                                                  <a:schemeClr val="tx1"/>
                                                </a:solidFill>
                                                <a:effectLst/>
                                                <a:latin typeface="Cambria Math" panose="02040503050406030204" pitchFamily="18" charset="0"/>
                                              </a:rPr>
                                            </m:ctrlPr>
                                          </m:dPr>
                                          <m:e>
                                            <m:f>
                                              <m:fPr>
                                                <m:ctrlPr>
                                                  <a:rPr lang="zh-CN" altLang="en-US" sz="2000" i="1">
                                                    <a:solidFill>
                                                      <a:schemeClr val="tx1"/>
                                                    </a:solidFill>
                                                    <a:effectLst/>
                                                    <a:latin typeface="Cambria Math" panose="02040503050406030204" pitchFamily="18" charset="0"/>
                                                  </a:rPr>
                                                </m:ctrlPr>
                                              </m:fPr>
                                              <m:num>
                                                <m:d>
                                                  <m:dPr>
                                                    <m:begChr m:val=""/>
                                                    <m:ctrlPr>
                                                      <a:rPr lang="zh-CN" altLang="en-US" sz="2000" i="1">
                                                        <a:solidFill>
                                                          <a:schemeClr val="tx1"/>
                                                        </a:solidFill>
                                                        <a:effectLst/>
                                                        <a:latin typeface="Cambria Math" panose="02040503050406030204" pitchFamily="18" charset="0"/>
                                                      </a:rPr>
                                                    </m:ctrlPr>
                                                  </m:dPr>
                                                  <m:e>
                                                    <m:r>
                                                      <m:rPr>
                                                        <m:sty m:val="p"/>
                                                      </m:rPr>
                                                      <a:rPr lang="zh-CN" altLang="en-US" sz="2000" i="0">
                                                        <a:solidFill>
                                                          <a:schemeClr val="tx1"/>
                                                        </a:solidFill>
                                                        <a:effectLst/>
                                                        <a:latin typeface="Cambria Math" panose="02040503050406030204" pitchFamily="18" charset="0"/>
                                                      </a:rPr>
                                                      <m:t>sin</m:t>
                                                    </m:r>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num>
                                              <m:den>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den>
                                            </m:f>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e>
                                    </m:d>
                                    <m:r>
                                      <m:rPr>
                                        <m:nor/>
                                      </m:rPr>
                                      <a:rPr lang="zh-CN" altLang="en-US" sz="2000" i="1">
                                        <a:solidFill>
                                          <a:schemeClr val="tx1"/>
                                        </a:solidFill>
                                        <a:effectLst/>
                                        <a:latin typeface="Cambria Math" panose="02040503050406030204" pitchFamily="18" charset="0"/>
                                      </a:rPr>
                                      <m:t>                               </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e>
                                </m:d>
                              </m:e>
                            </m:mr>
                            <m:mr>
                              <m:e>
                                <m:d>
                                  <m:dPr>
                                    <m:begChr m:val=""/>
                                    <m:ctrlPr>
                                      <a:rPr lang="zh-CN" altLang="en-US" sz="2000" i="1">
                                        <a:solidFill>
                                          <a:schemeClr val="tx1"/>
                                        </a:solidFill>
                                        <a:effectLst/>
                                        <a:latin typeface="Cambria Math" panose="02040503050406030204" pitchFamily="18" charset="0"/>
                                      </a:rPr>
                                    </m:ctrlPr>
                                  </m:dPr>
                                  <m:e>
                                    <m:r>
                                      <a:rPr lang="zh-CN" altLang="en-US" sz="2000" i="0">
                                        <a:solidFill>
                                          <a:schemeClr val="tx1"/>
                                        </a:solidFill>
                                        <a:effectLst/>
                                        <a:latin typeface="Cambria Math" panose="02040503050406030204" pitchFamily="18" charset="0"/>
                                      </a:rPr>
                                      <m:t>0</m:t>
                                    </m:r>
                                    <m:r>
                                      <m:rPr>
                                        <m:nor/>
                                      </m:rPr>
                                      <a:rPr lang="zh-CN" altLang="en-US" sz="2000" i="1">
                                        <a:solidFill>
                                          <a:schemeClr val="tx1"/>
                                        </a:solidFill>
                                        <a:effectLst/>
                                        <a:latin typeface="Cambria Math" panose="02040503050406030204" pitchFamily="18" charset="0"/>
                                      </a:rPr>
                                      <m:t>                                                                                                                                                                                                  </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|&gt;</m:t>
                                    </m:r>
                                    <m:r>
                                      <a:rPr lang="zh-CN" altLang="en-US" sz="2000" i="1">
                                        <a:solidFill>
                                          <a:schemeClr val="tx1"/>
                                        </a:solidFill>
                                        <a:effectLst/>
                                        <a:latin typeface="Cambria Math" panose="02040503050406030204" pitchFamily="18" charset="0"/>
                                      </a:rPr>
                                      <m:t>𝜏</m:t>
                                    </m:r>
                                  </m:e>
                                </m:d>
                              </m:e>
                            </m:mr>
                          </m:m>
                        </m:e>
                      </m:d>
                    </m:oMath>
                  </m:oMathPara>
                </a14:m>
                <a:endParaRPr lang="zh-CN" altLang="en-US" sz="2000" dirty="0">
                  <a:solidFill>
                    <a:schemeClr val="tx1"/>
                  </a:solidFill>
                  <a:effectLst/>
                </a:endParaRPr>
              </a:p>
            </p:txBody>
          </p:sp>
        </mc:Choice>
        <mc:Fallback xmlns="">
          <p:sp>
            <p:nvSpPr>
              <p:cNvPr id="3" name="矩形 2"/>
              <p:cNvSpPr>
                <a:spLocks noRot="1" noChangeAspect="1" noMove="1" noResize="1" noEditPoints="1" noAdjustHandles="1" noChangeArrowheads="1" noChangeShapeType="1" noTextEdit="1"/>
              </p:cNvSpPr>
              <p:nvPr/>
            </p:nvSpPr>
            <p:spPr>
              <a:xfrm>
                <a:off x="758756" y="2172678"/>
                <a:ext cx="7996137" cy="1232004"/>
              </a:xfrm>
              <a:prstGeom prst="rect">
                <a:avLst/>
              </a:prstGeom>
              <a:blipFill rotWithShape="0">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矩形 3"/>
              <p:cNvSpPr/>
              <p:nvPr/>
            </p:nvSpPr>
            <p:spPr>
              <a:xfrm>
                <a:off x="1006811" y="4047954"/>
                <a:ext cx="7500025" cy="123200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2000" smtClean="0">
                          <a:solidFill>
                            <a:schemeClr val="tx1"/>
                          </a:solidFill>
                          <a:effectLst/>
                          <a:latin typeface="Cambria Math" panose="02040503050406030204" pitchFamily="18" charset="0"/>
                        </a:rPr>
                        <m:t>|</m:t>
                      </m:r>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𝜒</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e>
                      </m:d>
                      <m:r>
                        <a:rPr lang="zh-CN" altLang="en-US" sz="2000" i="0">
                          <a:solidFill>
                            <a:schemeClr val="tx1"/>
                          </a:solidFill>
                          <a:effectLst/>
                          <a:latin typeface="Cambria Math" panose="02040503050406030204" pitchFamily="18" charset="0"/>
                        </a:rPr>
                        <m:t>|=</m:t>
                      </m:r>
                      <m:d>
                        <m:dPr>
                          <m:begChr m:val="{"/>
                          <m:endChr m:val=""/>
                          <m:ctrlPr>
                            <a:rPr lang="zh-CN" altLang="en-US" sz="2000" i="1">
                              <a:solidFill>
                                <a:schemeClr val="tx1"/>
                              </a:solidFill>
                              <a:effectLst/>
                              <a:latin typeface="Cambria Math" panose="02040503050406030204" pitchFamily="18" charset="0"/>
                            </a:rPr>
                          </m:ctrlPr>
                        </m:dPr>
                        <m:e>
                          <m:m>
                            <m:mPr>
                              <m:mcs>
                                <m:mc>
                                  <m:mcPr>
                                    <m:count m:val="1"/>
                                    <m:mcJc m:val="center"/>
                                  </m:mcPr>
                                </m:mc>
                              </m:mcs>
                              <m:ctrlPr>
                                <a:rPr lang="zh-CN" altLang="en-US" sz="2000" i="1">
                                  <a:solidFill>
                                    <a:schemeClr val="tx1"/>
                                  </a:solidFill>
                                  <a:effectLst/>
                                  <a:latin typeface="Cambria Math" panose="02040503050406030204" pitchFamily="18" charset="0"/>
                                </a:rPr>
                              </m:ctrlPr>
                            </m:mPr>
                            <m:mr>
                              <m:e>
                                <m:d>
                                  <m:dPr>
                                    <m:begChr m:val=""/>
                                    <m:ctrlPr>
                                      <a:rPr lang="zh-CN" altLang="en-US" sz="2000" i="1">
                                        <a:solidFill>
                                          <a:schemeClr val="tx1"/>
                                        </a:solidFill>
                                        <a:effectLst/>
                                        <a:latin typeface="Cambria Math" panose="02040503050406030204" pitchFamily="18" charset="0"/>
                                      </a:rPr>
                                    </m:ctrlPr>
                                  </m:dPr>
                                  <m:e>
                                    <m:r>
                                      <a:rPr lang="zh-CN" altLang="en-US" sz="2000" i="0">
                                        <a:solidFill>
                                          <a:schemeClr val="tx1"/>
                                        </a:solidFill>
                                        <a:effectLst/>
                                        <a:latin typeface="Cambria Math" panose="02040503050406030204" pitchFamily="18" charset="0"/>
                                      </a:rPr>
                                      <m:t>|</m:t>
                                    </m:r>
                                    <m:d>
                                      <m:dPr>
                                        <m:begChr m:val=""/>
                                        <m:ctrlPr>
                                          <a:rPr lang="zh-CN" altLang="en-US" sz="2000" i="1">
                                            <a:solidFill>
                                              <a:schemeClr val="tx1"/>
                                            </a:solidFill>
                                            <a:effectLst/>
                                            <a:latin typeface="Cambria Math" panose="02040503050406030204" pitchFamily="18" charset="0"/>
                                          </a:rPr>
                                        </m:ctrlPr>
                                      </m:dPr>
                                      <m:e>
                                        <m:f>
                                          <m:fPr>
                                            <m:ctrlPr>
                                              <a:rPr lang="zh-CN" altLang="en-US" sz="2000" i="1">
                                                <a:solidFill>
                                                  <a:schemeClr val="tx1"/>
                                                </a:solidFill>
                                                <a:effectLst/>
                                                <a:latin typeface="Cambria Math" panose="02040503050406030204" pitchFamily="18" charset="0"/>
                                              </a:rPr>
                                            </m:ctrlPr>
                                          </m:fPr>
                                          <m:num>
                                            <m:r>
                                              <m:rPr>
                                                <m:sty m:val="p"/>
                                              </m:rPr>
                                              <a:rPr lang="zh-CN" altLang="en-US" sz="2000" i="0">
                                                <a:solidFill>
                                                  <a:schemeClr val="tx1"/>
                                                </a:solidFill>
                                                <a:effectLst/>
                                                <a:latin typeface="Cambria Math" panose="02040503050406030204" pitchFamily="18" charset="0"/>
                                              </a:rPr>
                                              <m:t>sin</m:t>
                                            </m:r>
                                            <m:d>
                                              <m:dPr>
                                                <m:begChr m:val="["/>
                                                <m:endChr m:val="]"/>
                                                <m:ctrlPr>
                                                  <a:rPr lang="zh-CN" altLang="en-US" sz="2000" i="1">
                                                    <a:solidFill>
                                                      <a:schemeClr val="tx1"/>
                                                    </a:solidFill>
                                                    <a:effectLst/>
                                                    <a:latin typeface="Cambria Math" panose="02040503050406030204" pitchFamily="18" charset="0"/>
                                                  </a:rPr>
                                                </m:ctrlPr>
                                              </m:dPr>
                                              <m:e>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e>
                                            </m:d>
                                          </m:num>
                                          <m:den>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den>
                                        </m:f>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r>
                                      <a:rPr lang="zh-CN" altLang="en-US" sz="2000" i="0">
                                        <a:solidFill>
                                          <a:schemeClr val="tx1"/>
                                        </a:solidFill>
                                        <a:effectLst/>
                                        <a:latin typeface="Cambria Math" panose="02040503050406030204" pitchFamily="18" charset="0"/>
                                      </a:rPr>
                                      <m:t>|</m:t>
                                    </m:r>
                                    <m:r>
                                      <m:rPr>
                                        <m:nor/>
                                      </m:rPr>
                                      <a:rPr lang="zh-CN" altLang="en-US" sz="2000" i="1">
                                        <a:solidFill>
                                          <a:schemeClr val="tx1"/>
                                        </a:solidFill>
                                        <a:effectLst/>
                                        <a:latin typeface="Cambria Math" panose="02040503050406030204" pitchFamily="18" charset="0"/>
                                      </a:rPr>
                                      <m:t>                                   </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e>
                                </m:d>
                              </m:e>
                            </m:mr>
                            <m:mr>
                              <m:e>
                                <m:d>
                                  <m:dPr>
                                    <m:begChr m:val=""/>
                                    <m:ctrlPr>
                                      <a:rPr lang="zh-CN" altLang="en-US" sz="2000" i="1">
                                        <a:solidFill>
                                          <a:schemeClr val="tx1"/>
                                        </a:solidFill>
                                        <a:effectLst/>
                                        <a:latin typeface="Cambria Math" panose="02040503050406030204" pitchFamily="18" charset="0"/>
                                      </a:rPr>
                                    </m:ctrlPr>
                                  </m:dPr>
                                  <m:e>
                                    <m:r>
                                      <a:rPr lang="zh-CN" altLang="en-US" sz="2000" i="0">
                                        <a:solidFill>
                                          <a:schemeClr val="tx1"/>
                                        </a:solidFill>
                                        <a:effectLst/>
                                        <a:latin typeface="Cambria Math" panose="02040503050406030204" pitchFamily="18" charset="0"/>
                                      </a:rPr>
                                      <m:t>0</m:t>
                                    </m:r>
                                    <m:r>
                                      <m:rPr>
                                        <m:nor/>
                                      </m:rPr>
                                      <a:rPr lang="zh-CN" altLang="en-US" sz="2000" i="1">
                                        <a:solidFill>
                                          <a:schemeClr val="tx1"/>
                                        </a:solidFill>
                                        <a:effectLst/>
                                        <a:latin typeface="Cambria Math" panose="02040503050406030204" pitchFamily="18" charset="0"/>
                                      </a:rPr>
                                      <m:t>                                                                                                                                                               </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|&gt;</m:t>
                                    </m:r>
                                    <m:r>
                                      <a:rPr lang="zh-CN" altLang="en-US" sz="2000" i="1">
                                        <a:solidFill>
                                          <a:schemeClr val="tx1"/>
                                        </a:solidFill>
                                        <a:effectLst/>
                                        <a:latin typeface="Cambria Math" panose="02040503050406030204" pitchFamily="18" charset="0"/>
                                      </a:rPr>
                                      <m:t>𝜏</m:t>
                                    </m:r>
                                  </m:e>
                                </m:d>
                              </m:e>
                            </m:mr>
                          </m:m>
                        </m:e>
                      </m:d>
                    </m:oMath>
                  </m:oMathPara>
                </a14:m>
                <a:endParaRPr lang="zh-CN" altLang="en-US" sz="2000" dirty="0">
                  <a:solidFill>
                    <a:schemeClr val="tx1"/>
                  </a:solidFill>
                  <a:effectLst/>
                </a:endParaRPr>
              </a:p>
            </p:txBody>
          </p:sp>
        </mc:Choice>
        <mc:Fallback xmlns="">
          <p:sp>
            <p:nvSpPr>
              <p:cNvPr id="4" name="矩形 3"/>
              <p:cNvSpPr>
                <a:spLocks noRot="1" noChangeAspect="1" noMove="1" noResize="1" noEditPoints="1" noAdjustHandles="1" noChangeArrowheads="1" noChangeShapeType="1" noTextEdit="1"/>
              </p:cNvSpPr>
              <p:nvPr/>
            </p:nvSpPr>
            <p:spPr>
              <a:xfrm>
                <a:off x="1006811" y="4047954"/>
                <a:ext cx="7500025" cy="1232004"/>
              </a:xfrm>
              <a:prstGeom prst="rect">
                <a:avLst/>
              </a:prstGeom>
              <a:blipFill rotWithShape="0">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60699"/>
      </p:ext>
    </p:extLst>
  </p:cSld>
  <p:clrMapOvr>
    <a:masterClrMapping/>
  </p:clrMapOvr>
  <p:transition>
    <p:blinds/>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单载频矩形脉冲信号仿真分析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pic>
        <p:nvPicPr>
          <p:cNvPr id="7" name="图片 6"/>
          <p:cNvPicPr/>
          <p:nvPr/>
        </p:nvPicPr>
        <p:blipFill>
          <a:blip r:embed="rId3">
            <a:extLst>
              <a:ext uri="{28A0092B-C50C-407E-A947-70E740481C1C}">
                <a14:useLocalDpi xmlns:a14="http://schemas.microsoft.com/office/drawing/2010/main" val="0"/>
              </a:ext>
            </a:extLst>
          </a:blip>
          <a:srcRect/>
          <a:stretch>
            <a:fillRect/>
          </a:stretch>
        </p:blipFill>
        <p:spPr bwMode="auto">
          <a:xfrm>
            <a:off x="237415" y="1836066"/>
            <a:ext cx="4486275" cy="3352800"/>
          </a:xfrm>
          <a:prstGeom prst="rect">
            <a:avLst/>
          </a:prstGeom>
          <a:noFill/>
          <a:ln>
            <a:noFill/>
          </a:ln>
        </p:spPr>
      </p:pic>
      <p:pic>
        <p:nvPicPr>
          <p:cNvPr id="8" name="图片 7"/>
          <p:cNvPicPr/>
          <p:nvPr/>
        </p:nvPicPr>
        <p:blipFill>
          <a:blip r:embed="rId4">
            <a:extLst>
              <a:ext uri="{28A0092B-C50C-407E-A947-70E740481C1C}">
                <a14:useLocalDpi xmlns:a14="http://schemas.microsoft.com/office/drawing/2010/main" val="0"/>
              </a:ext>
            </a:extLst>
          </a:blip>
          <a:srcRect/>
          <a:stretch>
            <a:fillRect/>
          </a:stretch>
        </p:blipFill>
        <p:spPr bwMode="auto">
          <a:xfrm>
            <a:off x="4638675" y="1983703"/>
            <a:ext cx="4505325" cy="3057525"/>
          </a:xfrm>
          <a:prstGeom prst="rect">
            <a:avLst/>
          </a:prstGeom>
          <a:noFill/>
          <a:ln>
            <a:noFill/>
          </a:ln>
        </p:spPr>
      </p:pic>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模糊度图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447030489"/>
      </p:ext>
    </p:extLst>
  </p:cSld>
  <p:clrMapOvr>
    <a:masterClrMapping/>
  </p:clrMapOvr>
  <p:transition>
    <p:blinds/>
  </p:transition>
  <p:timing>
    <p:tnLst>
      <p:par>
        <p:cTn id="1" dur="indefinite" restart="never" nodeType="tmRoot"/>
      </p:par>
    </p:tnLst>
  </p:timing>
</p:sld>
</file>

<file path=ppt/theme/theme1.xml><?xml version="1.0" encoding="utf-8"?>
<a:theme xmlns:a="http://schemas.openxmlformats.org/drawingml/2006/main" name="Conference_3">
  <a:themeElements>
    <a:clrScheme name="Conference_3 1">
      <a:dk1>
        <a:srgbClr val="4D4D4D"/>
      </a:dk1>
      <a:lt1>
        <a:srgbClr val="FFFFFF"/>
      </a:lt1>
      <a:dk2>
        <a:srgbClr val="F2EF62"/>
      </a:dk2>
      <a:lt2>
        <a:srgbClr val="DDDDDD"/>
      </a:lt2>
      <a:accent1>
        <a:srgbClr val="8FAD2F"/>
      </a:accent1>
      <a:accent2>
        <a:srgbClr val="DBE8B2"/>
      </a:accent2>
      <a:accent3>
        <a:srgbClr val="FFFFFF"/>
      </a:accent3>
      <a:accent4>
        <a:srgbClr val="404040"/>
      </a:accent4>
      <a:accent5>
        <a:srgbClr val="C6D3AD"/>
      </a:accent5>
      <a:accent6>
        <a:srgbClr val="C6D2A1"/>
      </a:accent6>
      <a:hlink>
        <a:srgbClr val="BAD16F"/>
      </a:hlink>
      <a:folHlink>
        <a:srgbClr val="507800"/>
      </a:folHlink>
    </a:clrScheme>
    <a:fontScheme name="视点">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400" b="0" i="0" u="none" strike="noStrike" cap="none" normalizeH="0" baseline="0" smtClean="0">
            <a:ln>
              <a:noFill/>
            </a:ln>
            <a:solidFill>
              <a:schemeClr val="bg1"/>
            </a:solidFill>
            <a:effectLst>
              <a:outerShdw blurRad="38100" dist="38100" dir="2700000" algn="tl">
                <a:srgbClr val="000000">
                  <a:alpha val="43137"/>
                </a:srgbClr>
              </a:outerShdw>
            </a:effectLst>
            <a:latin typeface="Times New Roman" pitchFamily="18" charset="0"/>
            <a:ea typeface="굴림" pitchFamily="34" charset="-127"/>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400" b="0" i="0" u="none" strike="noStrike" cap="none" normalizeH="0" baseline="0" smtClean="0">
            <a:ln>
              <a:noFill/>
            </a:ln>
            <a:solidFill>
              <a:schemeClr val="bg1"/>
            </a:solidFill>
            <a:effectLst>
              <a:outerShdw blurRad="38100" dist="38100" dir="2700000" algn="tl">
                <a:srgbClr val="000000">
                  <a:alpha val="43137"/>
                </a:srgbClr>
              </a:outerShdw>
            </a:effectLst>
            <a:latin typeface="Times New Roman" pitchFamily="18" charset="0"/>
            <a:ea typeface="굴림" pitchFamily="34" charset="-127"/>
          </a:defRPr>
        </a:defPPr>
      </a:lstStyle>
    </a:lnDef>
  </a:objectDefaults>
  <a:extraClrSchemeLst>
    <a:extraClrScheme>
      <a:clrScheme name="Conference_3 1">
        <a:dk1>
          <a:srgbClr val="4D4D4D"/>
        </a:dk1>
        <a:lt1>
          <a:srgbClr val="FFFFFF"/>
        </a:lt1>
        <a:dk2>
          <a:srgbClr val="F2EF62"/>
        </a:dk2>
        <a:lt2>
          <a:srgbClr val="DDDDDD"/>
        </a:lt2>
        <a:accent1>
          <a:srgbClr val="8FAD2F"/>
        </a:accent1>
        <a:accent2>
          <a:srgbClr val="DBE8B2"/>
        </a:accent2>
        <a:accent3>
          <a:srgbClr val="FFFFFF"/>
        </a:accent3>
        <a:accent4>
          <a:srgbClr val="404040"/>
        </a:accent4>
        <a:accent5>
          <a:srgbClr val="C6D3AD"/>
        </a:accent5>
        <a:accent6>
          <a:srgbClr val="C6D2A1"/>
        </a:accent6>
        <a:hlink>
          <a:srgbClr val="BAD16F"/>
        </a:hlink>
        <a:folHlink>
          <a:srgbClr val="507800"/>
        </a:folHlink>
      </a:clrScheme>
      <a:clrMap bg1="lt1" tx1="dk1" bg2="lt2" tx2="dk2" accent1="accent1" accent2="accent2" accent3="accent3" accent4="accent4" accent5="accent5" accent6="accent6" hlink="hlink" folHlink="folHlink"/>
    </a:extraClrScheme>
    <a:extraClrScheme>
      <a:clrScheme name="Conference_3 2">
        <a:dk1>
          <a:srgbClr val="4D4D4D"/>
        </a:dk1>
        <a:lt1>
          <a:srgbClr val="FFFFFF"/>
        </a:lt1>
        <a:dk2>
          <a:srgbClr val="F4D18A"/>
        </a:dk2>
        <a:lt2>
          <a:srgbClr val="DDDDDD"/>
        </a:lt2>
        <a:accent1>
          <a:srgbClr val="B99633"/>
        </a:accent1>
        <a:accent2>
          <a:srgbClr val="EDE5D1"/>
        </a:accent2>
        <a:accent3>
          <a:srgbClr val="FFFFFF"/>
        </a:accent3>
        <a:accent4>
          <a:srgbClr val="404040"/>
        </a:accent4>
        <a:accent5>
          <a:srgbClr val="D9C9AD"/>
        </a:accent5>
        <a:accent6>
          <a:srgbClr val="D7CFBD"/>
        </a:accent6>
        <a:hlink>
          <a:srgbClr val="DAC896"/>
        </a:hlink>
        <a:folHlink>
          <a:srgbClr val="776101"/>
        </a:folHlink>
      </a:clrScheme>
      <a:clrMap bg1="lt1" tx1="dk1" bg2="lt2" tx2="dk2" accent1="accent1" accent2="accent2" accent3="accent3" accent4="accent4" accent5="accent5" accent6="accent6" hlink="hlink" folHlink="folHlink"/>
    </a:extraClrScheme>
    <a:extraClrScheme>
      <a:clrScheme name="Conference_3 3">
        <a:dk1>
          <a:srgbClr val="4D4D4D"/>
        </a:dk1>
        <a:lt1>
          <a:srgbClr val="FFFFFF"/>
        </a:lt1>
        <a:dk2>
          <a:srgbClr val="61C2F3"/>
        </a:dk2>
        <a:lt2>
          <a:srgbClr val="DDDDDD"/>
        </a:lt2>
        <a:accent1>
          <a:srgbClr val="5968D7"/>
        </a:accent1>
        <a:accent2>
          <a:srgbClr val="BECDEA"/>
        </a:accent2>
        <a:accent3>
          <a:srgbClr val="FFFFFF"/>
        </a:accent3>
        <a:accent4>
          <a:srgbClr val="404040"/>
        </a:accent4>
        <a:accent5>
          <a:srgbClr val="B5B9E8"/>
        </a:accent5>
        <a:accent6>
          <a:srgbClr val="ACBAD4"/>
        </a:accent6>
        <a:hlink>
          <a:srgbClr val="93A8EB"/>
        </a:hlink>
        <a:folHlink>
          <a:srgbClr val="1300A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Conference_3</Template>
  <TotalTime>1866</TotalTime>
  <Words>1478</Words>
  <Application>Microsoft Office PowerPoint</Application>
  <PresentationFormat>全屏显示(4:3)</PresentationFormat>
  <Paragraphs>120</Paragraphs>
  <Slides>18</Slides>
  <Notes>16</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vt:i4>
      </vt:variant>
      <vt:variant>
        <vt:lpstr>幻灯片标题</vt:lpstr>
      </vt:variant>
      <vt:variant>
        <vt:i4>18</vt:i4>
      </vt:variant>
    </vt:vector>
  </HeadingPairs>
  <TitlesOfParts>
    <vt:vector size="31" baseType="lpstr">
      <vt:lpstr>굴림</vt:lpstr>
      <vt:lpstr>华文楷体</vt:lpstr>
      <vt:lpstr>华文新魏</vt:lpstr>
      <vt:lpstr>楷体</vt:lpstr>
      <vt:lpstr>宋体</vt:lpstr>
      <vt:lpstr>微软雅黑</vt:lpstr>
      <vt:lpstr>Arial</vt:lpstr>
      <vt:lpstr>Cambria Math</vt:lpstr>
      <vt:lpstr>Times New Roman</vt:lpstr>
      <vt:lpstr>Verdana</vt:lpstr>
      <vt:lpstr>Wingdings</vt:lpstr>
      <vt:lpstr>Conference_3</vt:lpstr>
      <vt:lpstr>Visio</vt:lpstr>
      <vt:lpstr>雷达模糊函数分析研究</vt:lpstr>
      <vt:lpstr>论文主要内容</vt:lpstr>
      <vt:lpstr>研究背景及意义</vt:lpstr>
      <vt:lpstr>雷达模糊函数推导</vt:lpstr>
      <vt:lpstr>雷达模糊函数推导</vt:lpstr>
      <vt:lpstr>利用模糊函数分析雷达性能</vt:lpstr>
      <vt:lpstr>单载频矩形脉冲信号仿真分析</vt:lpstr>
      <vt:lpstr>单载频矩形脉冲信号仿真分析</vt:lpstr>
      <vt:lpstr>单载频矩形脉冲信号仿真分析</vt:lpstr>
      <vt:lpstr>单载频矩形脉冲信号仿真分析</vt:lpstr>
      <vt:lpstr>均匀相干脉冲串信号仿真分析</vt:lpstr>
      <vt:lpstr>均匀相干脉冲串信号仿真分析</vt:lpstr>
      <vt:lpstr>均匀相干脉冲串信号仿真分析</vt:lpstr>
      <vt:lpstr>均匀相干脉冲串信号仿真分析</vt:lpstr>
      <vt:lpstr>均匀相干脉冲串信号仿真分析</vt:lpstr>
      <vt:lpstr>均匀相干脉冲串信号仿真分析</vt:lpstr>
      <vt:lpstr>结论</vt:lpstr>
      <vt:lpstr>PowerPoint 演示文稿</vt:lpstr>
    </vt:vector>
  </TitlesOfParts>
  <Company>WwW.YlmF.CoM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吴忠毅</dc:creator>
  <cp:lastModifiedBy>李诗涛</cp:lastModifiedBy>
  <cp:revision>174</cp:revision>
  <dcterms:created xsi:type="dcterms:W3CDTF">2010-02-20T14:55:55Z</dcterms:created>
  <dcterms:modified xsi:type="dcterms:W3CDTF">2017-06-21T16:39:18Z</dcterms:modified>
</cp:coreProperties>
</file>